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4" r:id="rId3"/>
    <p:sldId id="295" r:id="rId4"/>
    <p:sldId id="296" r:id="rId5"/>
    <p:sldId id="257" r:id="rId6"/>
    <p:sldId id="258" r:id="rId7"/>
    <p:sldId id="288" r:id="rId8"/>
    <p:sldId id="265" r:id="rId9"/>
    <p:sldId id="289" r:id="rId10"/>
    <p:sldId id="290" r:id="rId11"/>
    <p:sldId id="273" r:id="rId12"/>
    <p:sldId id="291" r:id="rId13"/>
    <p:sldId id="266" r:id="rId14"/>
    <p:sldId id="260" r:id="rId15"/>
    <p:sldId id="259" r:id="rId16"/>
    <p:sldId id="262" r:id="rId17"/>
    <p:sldId id="267" r:id="rId18"/>
    <p:sldId id="263" r:id="rId19"/>
    <p:sldId id="264" r:id="rId20"/>
    <p:sldId id="292" r:id="rId21"/>
    <p:sldId id="268" r:id="rId22"/>
    <p:sldId id="275" r:id="rId23"/>
    <p:sldId id="293" r:id="rId24"/>
    <p:sldId id="269" r:id="rId25"/>
    <p:sldId id="270" r:id="rId26"/>
    <p:sldId id="271" r:id="rId27"/>
    <p:sldId id="274" r:id="rId28"/>
    <p:sldId id="276" r:id="rId29"/>
    <p:sldId id="281" r:id="rId30"/>
    <p:sldId id="282" r:id="rId31"/>
    <p:sldId id="283" r:id="rId32"/>
    <p:sldId id="285" r:id="rId33"/>
    <p:sldId id="284" r:id="rId34"/>
    <p:sldId id="277" r:id="rId35"/>
    <p:sldId id="286" r:id="rId36"/>
    <p:sldId id="278" r:id="rId37"/>
    <p:sldId id="279" r:id="rId38"/>
    <p:sldId id="280" r:id="rId39"/>
    <p:sldId id="287" r:id="rId40"/>
    <p:sldId id="272" r:id="rId41"/>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showPr>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Stile chiaro 3 - Colore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474" y="-91"/>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73E119EB-84F9-40E7-86B5-E518D649C08B}" type="datetimeFigureOut">
              <a:rPr lang="it-IT" smtClean="0"/>
              <a:pPr/>
              <a:t>19/01/2023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006CB43-48E0-49AC-B911-362CF9BBF0E0}"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3E119EB-84F9-40E7-86B5-E518D649C08B}" type="datetimeFigureOut">
              <a:rPr lang="it-IT" smtClean="0"/>
              <a:pPr/>
              <a:t>19/01/2023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006CB43-48E0-49AC-B911-362CF9BBF0E0}"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3E119EB-84F9-40E7-86B5-E518D649C08B}" type="datetimeFigureOut">
              <a:rPr lang="it-IT" smtClean="0"/>
              <a:pPr/>
              <a:t>19/01/2023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006CB43-48E0-49AC-B911-362CF9BBF0E0}"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3E119EB-84F9-40E7-86B5-E518D649C08B}" type="datetimeFigureOut">
              <a:rPr lang="it-IT" smtClean="0"/>
              <a:pPr/>
              <a:t>19/01/2023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006CB43-48E0-49AC-B911-362CF9BBF0E0}"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73E119EB-84F9-40E7-86B5-E518D649C08B}" type="datetimeFigureOut">
              <a:rPr lang="it-IT" smtClean="0"/>
              <a:pPr/>
              <a:t>19/01/2023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006CB43-48E0-49AC-B911-362CF9BBF0E0}"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73E119EB-84F9-40E7-86B5-E518D649C08B}" type="datetimeFigureOut">
              <a:rPr lang="it-IT" smtClean="0"/>
              <a:pPr/>
              <a:t>19/01/2023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006CB43-48E0-49AC-B911-362CF9BBF0E0}"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73E119EB-84F9-40E7-86B5-E518D649C08B}" type="datetimeFigureOut">
              <a:rPr lang="it-IT" smtClean="0"/>
              <a:pPr/>
              <a:t>19/01/2023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0006CB43-48E0-49AC-B911-362CF9BBF0E0}"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73E119EB-84F9-40E7-86B5-E518D649C08B}" type="datetimeFigureOut">
              <a:rPr lang="it-IT" smtClean="0"/>
              <a:pPr/>
              <a:t>19/01/2023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0006CB43-48E0-49AC-B911-362CF9BBF0E0}"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3E119EB-84F9-40E7-86B5-E518D649C08B}" type="datetimeFigureOut">
              <a:rPr lang="it-IT" smtClean="0"/>
              <a:pPr/>
              <a:t>19/01/2023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0006CB43-48E0-49AC-B911-362CF9BBF0E0}"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73E119EB-84F9-40E7-86B5-E518D649C08B}" type="datetimeFigureOut">
              <a:rPr lang="it-IT" smtClean="0"/>
              <a:pPr/>
              <a:t>19/01/2023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006CB43-48E0-49AC-B911-362CF9BBF0E0}"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73E119EB-84F9-40E7-86B5-E518D649C08B}" type="datetimeFigureOut">
              <a:rPr lang="it-IT" smtClean="0"/>
              <a:pPr/>
              <a:t>19/01/2023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006CB43-48E0-49AC-B911-362CF9BBF0E0}"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E119EB-84F9-40E7-86B5-E518D649C08B}" type="datetimeFigureOut">
              <a:rPr lang="it-IT" smtClean="0"/>
              <a:pPr/>
              <a:t>19/01/2023</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06CB43-48E0-49AC-B911-362CF9BBF0E0}"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347864" y="4365104"/>
            <a:ext cx="6084168" cy="1470025"/>
          </a:xfrm>
        </p:spPr>
        <p:txBody>
          <a:bodyPr/>
          <a:lstStyle/>
          <a:p>
            <a:r>
              <a:rPr lang="it-IT" dirty="0"/>
              <a:t>Søren </a:t>
            </a:r>
            <a:r>
              <a:rPr lang="it-IT" dirty="0" smtClean="0"/>
              <a:t>Kierkegaard</a:t>
            </a:r>
            <a:endParaRPr lang="it-IT" dirty="0"/>
          </a:p>
        </p:txBody>
      </p:sp>
      <p:pic>
        <p:nvPicPr>
          <p:cNvPr id="1026" name="Picture 2" descr="Risultati immagini per kierkegaard"/>
          <p:cNvPicPr>
            <a:picLocks noChangeAspect="1" noChangeArrowheads="1"/>
          </p:cNvPicPr>
          <p:nvPr/>
        </p:nvPicPr>
        <p:blipFill>
          <a:blip r:embed="rId2" cstate="print"/>
          <a:srcRect/>
          <a:stretch>
            <a:fillRect/>
          </a:stretch>
        </p:blipFill>
        <p:spPr bwMode="auto">
          <a:xfrm>
            <a:off x="395536" y="260648"/>
            <a:ext cx="7048500" cy="441960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3707904" y="1628800"/>
            <a:ext cx="1368152"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it-IT" sz="3200" dirty="0" smtClean="0"/>
              <a:t>SCELTA</a:t>
            </a:r>
          </a:p>
        </p:txBody>
      </p:sp>
      <p:sp>
        <p:nvSpPr>
          <p:cNvPr id="4" name="CasellaDiTesto 3"/>
          <p:cNvSpPr txBox="1"/>
          <p:nvPr/>
        </p:nvSpPr>
        <p:spPr>
          <a:xfrm>
            <a:off x="539552" y="2564904"/>
            <a:ext cx="1512168" cy="584775"/>
          </a:xfrm>
          <a:prstGeom prst="rect">
            <a:avLst/>
          </a:prstGeom>
          <a:noFill/>
        </p:spPr>
        <p:txBody>
          <a:bodyPr wrap="square" rtlCol="0">
            <a:spAutoFit/>
          </a:bodyPr>
          <a:lstStyle/>
          <a:p>
            <a:pPr algn="just"/>
            <a:r>
              <a:rPr lang="it-IT" sz="3200" dirty="0" smtClean="0"/>
              <a:t>LIBERA</a:t>
            </a:r>
          </a:p>
        </p:txBody>
      </p:sp>
      <p:sp>
        <p:nvSpPr>
          <p:cNvPr id="6" name="CasellaDiTesto 5"/>
          <p:cNvSpPr txBox="1"/>
          <p:nvPr/>
        </p:nvSpPr>
        <p:spPr>
          <a:xfrm>
            <a:off x="1691680" y="3789040"/>
            <a:ext cx="2664296" cy="584775"/>
          </a:xfrm>
          <a:prstGeom prst="rect">
            <a:avLst/>
          </a:prstGeom>
          <a:noFill/>
        </p:spPr>
        <p:txBody>
          <a:bodyPr wrap="square" rtlCol="0">
            <a:spAutoFit/>
          </a:bodyPr>
          <a:lstStyle/>
          <a:p>
            <a:pPr algn="just"/>
            <a:r>
              <a:rPr lang="it-IT" sz="3200" dirty="0" smtClean="0"/>
              <a:t>POSSIBILITA’</a:t>
            </a:r>
          </a:p>
        </p:txBody>
      </p:sp>
      <p:sp>
        <p:nvSpPr>
          <p:cNvPr id="8" name="CasellaDiTesto 7"/>
          <p:cNvSpPr txBox="1"/>
          <p:nvPr/>
        </p:nvSpPr>
        <p:spPr>
          <a:xfrm>
            <a:off x="6516216" y="2204864"/>
            <a:ext cx="2232248" cy="584775"/>
          </a:xfrm>
          <a:prstGeom prst="rect">
            <a:avLst/>
          </a:prstGeom>
          <a:noFill/>
        </p:spPr>
        <p:txBody>
          <a:bodyPr wrap="square" rtlCol="0">
            <a:spAutoFit/>
          </a:bodyPr>
          <a:lstStyle/>
          <a:p>
            <a:pPr algn="just"/>
            <a:r>
              <a:rPr lang="it-IT" sz="3200" dirty="0" smtClean="0"/>
              <a:t>INEVITABILE</a:t>
            </a:r>
          </a:p>
        </p:txBody>
      </p:sp>
      <p:sp>
        <p:nvSpPr>
          <p:cNvPr id="11" name="CasellaDiTesto 10"/>
          <p:cNvSpPr txBox="1"/>
          <p:nvPr/>
        </p:nvSpPr>
        <p:spPr>
          <a:xfrm>
            <a:off x="5940152" y="2780928"/>
            <a:ext cx="2952328" cy="830997"/>
          </a:xfrm>
          <a:prstGeom prst="rect">
            <a:avLst/>
          </a:prstGeom>
          <a:noFill/>
        </p:spPr>
        <p:txBody>
          <a:bodyPr wrap="square" rtlCol="0">
            <a:spAutoFit/>
          </a:bodyPr>
          <a:lstStyle/>
          <a:p>
            <a:pPr algn="just">
              <a:buFontTx/>
              <a:buChar char="-"/>
            </a:pPr>
            <a:r>
              <a:rPr lang="it-IT" sz="2400" dirty="0" smtClean="0"/>
              <a:t> Non scegliere è comunque scegliere</a:t>
            </a:r>
          </a:p>
        </p:txBody>
      </p:sp>
      <p:cxnSp>
        <p:nvCxnSpPr>
          <p:cNvPr id="14" name="Connettore 2 13"/>
          <p:cNvCxnSpPr/>
          <p:nvPr/>
        </p:nvCxnSpPr>
        <p:spPr>
          <a:xfrm flipH="1">
            <a:off x="1907704" y="1988840"/>
            <a:ext cx="1656184"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Connettore 2 15"/>
          <p:cNvCxnSpPr/>
          <p:nvPr/>
        </p:nvCxnSpPr>
        <p:spPr>
          <a:xfrm flipH="1">
            <a:off x="3203848" y="2420888"/>
            <a:ext cx="720080" cy="12241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Connettore 2 19"/>
          <p:cNvCxnSpPr/>
          <p:nvPr/>
        </p:nvCxnSpPr>
        <p:spPr>
          <a:xfrm>
            <a:off x="5220072" y="1988840"/>
            <a:ext cx="1224136"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Connettore 2 16"/>
          <p:cNvCxnSpPr/>
          <p:nvPr/>
        </p:nvCxnSpPr>
        <p:spPr>
          <a:xfrm>
            <a:off x="1357290" y="5715016"/>
            <a:ext cx="6929486"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9" name="CasellaDiTesto 18"/>
          <p:cNvSpPr txBox="1"/>
          <p:nvPr/>
        </p:nvSpPr>
        <p:spPr>
          <a:xfrm>
            <a:off x="1857356" y="5929330"/>
            <a:ext cx="557216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it-IT" sz="2000" i="1" dirty="0" smtClean="0"/>
              <a:t>La vita non si ferma ad aspettare le nostre decisioni!</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2" descr="Risultati immagini per nave iceber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30724" name="AutoShape 4" descr="Risultati immagini per nave iceber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30726" name="Picture 6" descr="Risultati immagini per nave iceberg"/>
          <p:cNvPicPr>
            <a:picLocks noChangeAspect="1" noChangeArrowheads="1"/>
          </p:cNvPicPr>
          <p:nvPr/>
        </p:nvPicPr>
        <p:blipFill>
          <a:blip r:embed="rId2" cstate="print"/>
          <a:srcRect/>
          <a:stretch>
            <a:fillRect/>
          </a:stretch>
        </p:blipFill>
        <p:spPr bwMode="auto">
          <a:xfrm>
            <a:off x="1835696" y="188640"/>
            <a:ext cx="5451748" cy="2314709"/>
          </a:xfrm>
          <a:prstGeom prst="rect">
            <a:avLst/>
          </a:prstGeom>
          <a:noFill/>
        </p:spPr>
      </p:pic>
      <p:sp>
        <p:nvSpPr>
          <p:cNvPr id="5" name="CasellaDiTesto 4"/>
          <p:cNvSpPr txBox="1"/>
          <p:nvPr/>
        </p:nvSpPr>
        <p:spPr>
          <a:xfrm>
            <a:off x="179512" y="2636912"/>
            <a:ext cx="8784976" cy="4154984"/>
          </a:xfrm>
          <a:prstGeom prst="rect">
            <a:avLst/>
          </a:prstGeom>
          <a:noFill/>
        </p:spPr>
        <p:txBody>
          <a:bodyPr wrap="square" rtlCol="0">
            <a:spAutoFit/>
          </a:bodyPr>
          <a:lstStyle/>
          <a:p>
            <a:pPr algn="just"/>
            <a:r>
              <a:rPr lang="it-IT" sz="2400" dirty="0" smtClean="0"/>
              <a:t>“[…] l’impulso interiore della personalità non ha tempo per gli esperimenti spirituali. […] Immagina un capitano sulla sua nave nel momento in cui deve dar battaglia; forse egli potrà dirsi “bisogna fare questo o quello”; ma se non è un capitano mediocre, nello stesso tempo si renderà conto che la nave, mentre egli non ha ancora deciso, avanza con la solita velocità, e che così è solo un istante quello in cui sia indifferente se egli faccia questo o quello. Così anche l’uomo, se dimentica di calcolare questa velocità, alla fine giunge a un momento in cui non ha più la libertà della scelta, non perché ha scelto, ma perché non l’ha fatto, il che si può esprimere anche così: perché gli altri hanno scelto per lui, perché ha perso se stesso”.</a:t>
            </a:r>
          </a:p>
        </p:txBody>
      </p:sp>
      <p:sp>
        <p:nvSpPr>
          <p:cNvPr id="6" name="Rettangolo arrotondato 5"/>
          <p:cNvSpPr/>
          <p:nvPr/>
        </p:nvSpPr>
        <p:spPr>
          <a:xfrm>
            <a:off x="642910" y="285728"/>
            <a:ext cx="2161950" cy="64294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it-IT" sz="3200" dirty="0" smtClean="0"/>
              <a:t>ANGOSCIA</a:t>
            </a:r>
            <a:endParaRPr lang="it-IT" sz="3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3707904" y="1628800"/>
            <a:ext cx="1368152"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it-IT" sz="3200" dirty="0" smtClean="0"/>
              <a:t>SCELTA</a:t>
            </a:r>
          </a:p>
        </p:txBody>
      </p:sp>
      <p:sp>
        <p:nvSpPr>
          <p:cNvPr id="4" name="CasellaDiTesto 3"/>
          <p:cNvSpPr txBox="1"/>
          <p:nvPr/>
        </p:nvSpPr>
        <p:spPr>
          <a:xfrm>
            <a:off x="539552" y="2564904"/>
            <a:ext cx="1512168" cy="584775"/>
          </a:xfrm>
          <a:prstGeom prst="rect">
            <a:avLst/>
          </a:prstGeom>
          <a:noFill/>
        </p:spPr>
        <p:txBody>
          <a:bodyPr wrap="square" rtlCol="0">
            <a:spAutoFit/>
          </a:bodyPr>
          <a:lstStyle/>
          <a:p>
            <a:pPr algn="just"/>
            <a:r>
              <a:rPr lang="it-IT" sz="3200" dirty="0" smtClean="0"/>
              <a:t>LIBERA</a:t>
            </a:r>
          </a:p>
        </p:txBody>
      </p:sp>
      <p:sp>
        <p:nvSpPr>
          <p:cNvPr id="6" name="CasellaDiTesto 5"/>
          <p:cNvSpPr txBox="1"/>
          <p:nvPr/>
        </p:nvSpPr>
        <p:spPr>
          <a:xfrm>
            <a:off x="1691680" y="3789040"/>
            <a:ext cx="2664296" cy="584775"/>
          </a:xfrm>
          <a:prstGeom prst="rect">
            <a:avLst/>
          </a:prstGeom>
          <a:noFill/>
        </p:spPr>
        <p:txBody>
          <a:bodyPr wrap="square" rtlCol="0">
            <a:spAutoFit/>
          </a:bodyPr>
          <a:lstStyle/>
          <a:p>
            <a:pPr algn="just"/>
            <a:r>
              <a:rPr lang="it-IT" sz="3200" dirty="0" smtClean="0"/>
              <a:t>POSSIBILITA’</a:t>
            </a:r>
          </a:p>
        </p:txBody>
      </p:sp>
      <p:sp>
        <p:nvSpPr>
          <p:cNvPr id="7" name="CasellaDiTesto 6"/>
          <p:cNvSpPr txBox="1"/>
          <p:nvPr/>
        </p:nvSpPr>
        <p:spPr>
          <a:xfrm>
            <a:off x="5572132" y="3143248"/>
            <a:ext cx="1728192" cy="1077218"/>
          </a:xfrm>
          <a:prstGeom prst="rect">
            <a:avLst/>
          </a:prstGeom>
          <a:noFill/>
        </p:spPr>
        <p:txBody>
          <a:bodyPr wrap="square" rtlCol="0">
            <a:spAutoFit/>
          </a:bodyPr>
          <a:lstStyle/>
          <a:p>
            <a:pPr algn="ctr"/>
            <a:r>
              <a:rPr lang="it-IT" sz="3200" dirty="0" smtClean="0"/>
              <a:t>AUT-AUT (</a:t>
            </a:r>
            <a:r>
              <a:rPr lang="it-IT" sz="3200" dirty="0" err="1" smtClean="0"/>
              <a:t>o…</a:t>
            </a:r>
            <a:r>
              <a:rPr lang="it-IT" sz="3200" dirty="0" smtClean="0"/>
              <a:t> </a:t>
            </a:r>
            <a:r>
              <a:rPr lang="it-IT" sz="3200" dirty="0" err="1" smtClean="0"/>
              <a:t>o…</a:t>
            </a:r>
            <a:r>
              <a:rPr lang="it-IT" sz="3200" dirty="0" smtClean="0"/>
              <a:t>)</a:t>
            </a:r>
          </a:p>
        </p:txBody>
      </p:sp>
      <p:sp>
        <p:nvSpPr>
          <p:cNvPr id="8" name="CasellaDiTesto 7"/>
          <p:cNvSpPr txBox="1"/>
          <p:nvPr/>
        </p:nvSpPr>
        <p:spPr>
          <a:xfrm>
            <a:off x="6429388" y="785794"/>
            <a:ext cx="2232248" cy="584775"/>
          </a:xfrm>
          <a:prstGeom prst="rect">
            <a:avLst/>
          </a:prstGeom>
          <a:noFill/>
        </p:spPr>
        <p:txBody>
          <a:bodyPr wrap="square" rtlCol="0">
            <a:spAutoFit/>
          </a:bodyPr>
          <a:lstStyle/>
          <a:p>
            <a:pPr algn="just"/>
            <a:r>
              <a:rPr lang="it-IT" sz="3200" dirty="0" smtClean="0"/>
              <a:t>INEVITABILE</a:t>
            </a:r>
          </a:p>
        </p:txBody>
      </p:sp>
      <p:sp>
        <p:nvSpPr>
          <p:cNvPr id="12" name="CasellaDiTesto 11"/>
          <p:cNvSpPr txBox="1"/>
          <p:nvPr/>
        </p:nvSpPr>
        <p:spPr>
          <a:xfrm>
            <a:off x="3428992" y="4500570"/>
            <a:ext cx="5454938" cy="206210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it-IT" sz="3200" dirty="0" smtClean="0"/>
              <a:t>UNA SCELTA ESCLUDE PER SEMPRE TUTTE LE ALTRE</a:t>
            </a:r>
          </a:p>
          <a:p>
            <a:pPr algn="just"/>
            <a:r>
              <a:rPr lang="it-IT" sz="3200" dirty="0" smtClean="0"/>
              <a:t>- Non si può tornare ALLA STESSA scelta</a:t>
            </a:r>
          </a:p>
        </p:txBody>
      </p:sp>
      <p:cxnSp>
        <p:nvCxnSpPr>
          <p:cNvPr id="14" name="Connettore 2 13"/>
          <p:cNvCxnSpPr/>
          <p:nvPr/>
        </p:nvCxnSpPr>
        <p:spPr>
          <a:xfrm flipH="1">
            <a:off x="1907704" y="1988840"/>
            <a:ext cx="1656184"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Connettore 2 15"/>
          <p:cNvCxnSpPr/>
          <p:nvPr/>
        </p:nvCxnSpPr>
        <p:spPr>
          <a:xfrm flipH="1">
            <a:off x="3203848" y="2420888"/>
            <a:ext cx="720080" cy="12241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Connettore 2 17"/>
          <p:cNvCxnSpPr/>
          <p:nvPr/>
        </p:nvCxnSpPr>
        <p:spPr>
          <a:xfrm rot="16200000" flipH="1">
            <a:off x="4604014" y="2460882"/>
            <a:ext cx="865806" cy="6418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Connettore 2 19"/>
          <p:cNvCxnSpPr/>
          <p:nvPr/>
        </p:nvCxnSpPr>
        <p:spPr>
          <a:xfrm flipV="1">
            <a:off x="5214942" y="1214422"/>
            <a:ext cx="1143008" cy="6429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47106" name="Picture 2" descr="Visualizza immagine di origine"/>
          <p:cNvPicPr>
            <a:picLocks noChangeAspect="1" noChangeArrowheads="1"/>
          </p:cNvPicPr>
          <p:nvPr/>
        </p:nvPicPr>
        <p:blipFill>
          <a:blip r:embed="rId2" cstate="print"/>
          <a:srcRect/>
          <a:stretch>
            <a:fillRect/>
          </a:stretch>
        </p:blipFill>
        <p:spPr bwMode="auto">
          <a:xfrm>
            <a:off x="642910" y="4714884"/>
            <a:ext cx="2497463" cy="1571636"/>
          </a:xfrm>
          <a:prstGeom prst="rect">
            <a:avLst/>
          </a:prstGeom>
          <a:noFill/>
        </p:spPr>
      </p:pic>
      <p:sp>
        <p:nvSpPr>
          <p:cNvPr id="21" name="Rettangolo arrotondato 20"/>
          <p:cNvSpPr/>
          <p:nvPr/>
        </p:nvSpPr>
        <p:spPr>
          <a:xfrm>
            <a:off x="6715140" y="2500306"/>
            <a:ext cx="2161950" cy="64294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it-IT" sz="3200" dirty="0" smtClean="0"/>
              <a:t>ANGOSCIA</a:t>
            </a:r>
            <a:endParaRPr lang="it-IT" sz="3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3707904" y="1628800"/>
            <a:ext cx="1368152"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it-IT" sz="3200" dirty="0" smtClean="0"/>
              <a:t>SCELTA</a:t>
            </a:r>
          </a:p>
        </p:txBody>
      </p:sp>
      <p:sp>
        <p:nvSpPr>
          <p:cNvPr id="4" name="CasellaDiTesto 3"/>
          <p:cNvSpPr txBox="1"/>
          <p:nvPr/>
        </p:nvSpPr>
        <p:spPr>
          <a:xfrm>
            <a:off x="539552" y="2564904"/>
            <a:ext cx="1512168" cy="584775"/>
          </a:xfrm>
          <a:prstGeom prst="rect">
            <a:avLst/>
          </a:prstGeom>
          <a:noFill/>
        </p:spPr>
        <p:txBody>
          <a:bodyPr wrap="square" rtlCol="0">
            <a:spAutoFit/>
          </a:bodyPr>
          <a:lstStyle/>
          <a:p>
            <a:pPr algn="just"/>
            <a:r>
              <a:rPr lang="it-IT" sz="3200" dirty="0" smtClean="0"/>
              <a:t>LIBERA</a:t>
            </a:r>
          </a:p>
        </p:txBody>
      </p:sp>
      <p:sp>
        <p:nvSpPr>
          <p:cNvPr id="6" name="CasellaDiTesto 5"/>
          <p:cNvSpPr txBox="1"/>
          <p:nvPr/>
        </p:nvSpPr>
        <p:spPr>
          <a:xfrm>
            <a:off x="1691680" y="3789040"/>
            <a:ext cx="2664296" cy="584775"/>
          </a:xfrm>
          <a:prstGeom prst="rect">
            <a:avLst/>
          </a:prstGeom>
          <a:noFill/>
        </p:spPr>
        <p:txBody>
          <a:bodyPr wrap="square" rtlCol="0">
            <a:spAutoFit/>
          </a:bodyPr>
          <a:lstStyle/>
          <a:p>
            <a:pPr algn="just"/>
            <a:r>
              <a:rPr lang="it-IT" sz="3200" dirty="0" smtClean="0"/>
              <a:t>POSSIBILITA’</a:t>
            </a:r>
          </a:p>
        </p:txBody>
      </p:sp>
      <p:sp>
        <p:nvSpPr>
          <p:cNvPr id="7" name="CasellaDiTesto 6"/>
          <p:cNvSpPr txBox="1"/>
          <p:nvPr/>
        </p:nvSpPr>
        <p:spPr>
          <a:xfrm>
            <a:off x="6084168" y="4149080"/>
            <a:ext cx="1728192" cy="584775"/>
          </a:xfrm>
          <a:prstGeom prst="rect">
            <a:avLst/>
          </a:prstGeom>
          <a:noFill/>
        </p:spPr>
        <p:txBody>
          <a:bodyPr wrap="square" rtlCol="0">
            <a:spAutoFit/>
          </a:bodyPr>
          <a:lstStyle/>
          <a:p>
            <a:pPr algn="just"/>
            <a:r>
              <a:rPr lang="it-IT" sz="3200" dirty="0" smtClean="0"/>
              <a:t>AUT-AUT</a:t>
            </a:r>
          </a:p>
        </p:txBody>
      </p:sp>
      <p:sp>
        <p:nvSpPr>
          <p:cNvPr id="8" name="CasellaDiTesto 7"/>
          <p:cNvSpPr txBox="1"/>
          <p:nvPr/>
        </p:nvSpPr>
        <p:spPr>
          <a:xfrm>
            <a:off x="6516216" y="2204864"/>
            <a:ext cx="2232248" cy="584775"/>
          </a:xfrm>
          <a:prstGeom prst="rect">
            <a:avLst/>
          </a:prstGeom>
          <a:noFill/>
        </p:spPr>
        <p:txBody>
          <a:bodyPr wrap="square" rtlCol="0">
            <a:spAutoFit/>
          </a:bodyPr>
          <a:lstStyle/>
          <a:p>
            <a:pPr algn="just"/>
            <a:r>
              <a:rPr lang="it-IT" sz="3200" dirty="0" smtClean="0"/>
              <a:t>INEVITABILE</a:t>
            </a:r>
          </a:p>
        </p:txBody>
      </p:sp>
      <p:sp>
        <p:nvSpPr>
          <p:cNvPr id="10" name="CasellaDiTesto 9"/>
          <p:cNvSpPr txBox="1"/>
          <p:nvPr/>
        </p:nvSpPr>
        <p:spPr>
          <a:xfrm>
            <a:off x="467544" y="4365104"/>
            <a:ext cx="4536504" cy="1200329"/>
          </a:xfrm>
          <a:prstGeom prst="rect">
            <a:avLst/>
          </a:prstGeom>
          <a:noFill/>
        </p:spPr>
        <p:txBody>
          <a:bodyPr wrap="square" rtlCol="0">
            <a:spAutoFit/>
          </a:bodyPr>
          <a:lstStyle/>
          <a:p>
            <a:pPr algn="just">
              <a:buFontTx/>
              <a:buChar char="-"/>
            </a:pPr>
            <a:r>
              <a:rPr lang="it-IT" sz="2400" dirty="0" smtClean="0"/>
              <a:t>Infinite</a:t>
            </a:r>
          </a:p>
          <a:p>
            <a:pPr algn="just">
              <a:buFontTx/>
              <a:buChar char="-"/>
            </a:pPr>
            <a:r>
              <a:rPr lang="it-IT" sz="2400" dirty="0"/>
              <a:t> </a:t>
            </a:r>
            <a:r>
              <a:rPr lang="it-IT" sz="2400" dirty="0" smtClean="0"/>
              <a:t>possibilità dell’errore, dell’annul-lamento di sé, della perdizione</a:t>
            </a:r>
          </a:p>
        </p:txBody>
      </p:sp>
      <p:sp>
        <p:nvSpPr>
          <p:cNvPr id="11" name="CasellaDiTesto 10"/>
          <p:cNvSpPr txBox="1"/>
          <p:nvPr/>
        </p:nvSpPr>
        <p:spPr>
          <a:xfrm>
            <a:off x="5940152" y="2780928"/>
            <a:ext cx="2952328" cy="830997"/>
          </a:xfrm>
          <a:prstGeom prst="rect">
            <a:avLst/>
          </a:prstGeom>
          <a:noFill/>
        </p:spPr>
        <p:txBody>
          <a:bodyPr wrap="square" rtlCol="0">
            <a:spAutoFit/>
          </a:bodyPr>
          <a:lstStyle/>
          <a:p>
            <a:pPr algn="just">
              <a:buFontTx/>
              <a:buChar char="-"/>
            </a:pPr>
            <a:r>
              <a:rPr lang="it-IT" sz="2400" dirty="0" smtClean="0"/>
              <a:t> Non scegliere è comunque scegliere</a:t>
            </a:r>
          </a:p>
        </p:txBody>
      </p:sp>
      <p:sp>
        <p:nvSpPr>
          <p:cNvPr id="12" name="CasellaDiTesto 11"/>
          <p:cNvSpPr txBox="1"/>
          <p:nvPr/>
        </p:nvSpPr>
        <p:spPr>
          <a:xfrm>
            <a:off x="5364088" y="4725144"/>
            <a:ext cx="3240360" cy="830997"/>
          </a:xfrm>
          <a:prstGeom prst="rect">
            <a:avLst/>
          </a:prstGeom>
          <a:noFill/>
        </p:spPr>
        <p:txBody>
          <a:bodyPr wrap="square" rtlCol="0">
            <a:spAutoFit/>
          </a:bodyPr>
          <a:lstStyle/>
          <a:p>
            <a:pPr algn="just">
              <a:buFontTx/>
              <a:buChar char="-"/>
            </a:pPr>
            <a:r>
              <a:rPr lang="it-IT" sz="2400" dirty="0" smtClean="0"/>
              <a:t>Una scelta esclude per sempre tutte le altre</a:t>
            </a:r>
          </a:p>
        </p:txBody>
      </p:sp>
      <p:cxnSp>
        <p:nvCxnSpPr>
          <p:cNvPr id="14" name="Connettore 2 13"/>
          <p:cNvCxnSpPr/>
          <p:nvPr/>
        </p:nvCxnSpPr>
        <p:spPr>
          <a:xfrm flipH="1">
            <a:off x="1907704" y="1988840"/>
            <a:ext cx="1656184"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Connettore 2 15"/>
          <p:cNvCxnSpPr/>
          <p:nvPr/>
        </p:nvCxnSpPr>
        <p:spPr>
          <a:xfrm flipH="1">
            <a:off x="3203848" y="2420888"/>
            <a:ext cx="720080" cy="12241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Connettore 2 17"/>
          <p:cNvCxnSpPr/>
          <p:nvPr/>
        </p:nvCxnSpPr>
        <p:spPr>
          <a:xfrm>
            <a:off x="4716016" y="2348880"/>
            <a:ext cx="1296144" cy="18722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Connettore 2 19"/>
          <p:cNvCxnSpPr/>
          <p:nvPr/>
        </p:nvCxnSpPr>
        <p:spPr>
          <a:xfrm>
            <a:off x="5220072" y="1988840"/>
            <a:ext cx="1224136"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CasellaDiTesto 14"/>
          <p:cNvSpPr txBox="1"/>
          <p:nvPr/>
        </p:nvSpPr>
        <p:spPr>
          <a:xfrm>
            <a:off x="683568" y="5805264"/>
            <a:ext cx="8136904" cy="584775"/>
          </a:xfrm>
          <a:prstGeom prst="rect">
            <a:avLst/>
          </a:prstGeom>
          <a:noFill/>
        </p:spPr>
        <p:txBody>
          <a:bodyPr wrap="square" rtlCol="0">
            <a:spAutoFit/>
          </a:bodyPr>
          <a:lstStyle/>
          <a:p>
            <a:pPr algn="ctr"/>
            <a:r>
              <a:rPr lang="it-IT" sz="3200" dirty="0"/>
              <a:t>“la possibilità è la più pesante delle categorie”</a:t>
            </a:r>
            <a:endParaRPr lang="it-IT" sz="3200" dirty="0" smtClean="0"/>
          </a:p>
        </p:txBody>
      </p:sp>
      <p:sp>
        <p:nvSpPr>
          <p:cNvPr id="17" name="Rettangolo arrotondato 16"/>
          <p:cNvSpPr/>
          <p:nvPr/>
        </p:nvSpPr>
        <p:spPr>
          <a:xfrm>
            <a:off x="428596" y="1428736"/>
            <a:ext cx="8352928" cy="4968552"/>
          </a:xfrm>
          <a:prstGeom prst="roundRect">
            <a:avLst/>
          </a:prstGeom>
          <a:ln>
            <a:solidFill>
              <a:schemeClr val="accent4">
                <a:lumMod val="75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it-IT" sz="8800" dirty="0" smtClean="0">
                <a:effectLst>
                  <a:outerShdw blurRad="38100" dist="38100" dir="2700000" algn="tl">
                    <a:srgbClr val="000000">
                      <a:alpha val="43137"/>
                    </a:srgbClr>
                  </a:outerShdw>
                </a:effectLst>
              </a:rPr>
              <a:t>ANGOSCIA</a:t>
            </a:r>
            <a:endParaRPr lang="it-IT" sz="8800" dirty="0">
              <a:effectLst>
                <a:outerShdw blurRad="38100" dist="38100" dir="2700000" algn="tl">
                  <a:srgbClr val="000000">
                    <a:alpha val="43137"/>
                  </a:srgbClr>
                </a:outerShdw>
              </a:effectLst>
            </a:endParaRPr>
          </a:p>
        </p:txBody>
      </p:sp>
      <p:sp>
        <p:nvSpPr>
          <p:cNvPr id="19" name="CasellaDiTesto 18"/>
          <p:cNvSpPr txBox="1"/>
          <p:nvPr/>
        </p:nvSpPr>
        <p:spPr>
          <a:xfrm>
            <a:off x="142844" y="142852"/>
            <a:ext cx="2214578" cy="369332"/>
          </a:xfrm>
          <a:prstGeom prst="rect">
            <a:avLst/>
          </a:prstGeom>
          <a:noFill/>
        </p:spPr>
        <p:txBody>
          <a:bodyPr wrap="square" rtlCol="0">
            <a:spAutoFit/>
          </a:bodyPr>
          <a:lstStyle/>
          <a:p>
            <a:r>
              <a:rPr lang="it-IT" dirty="0" smtClean="0"/>
              <a:t>E </a:t>
            </a:r>
            <a:r>
              <a:rPr lang="it-IT" dirty="0" err="1" smtClean="0"/>
              <a:t>qundi…</a:t>
            </a: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0" fill="hold"/>
                                        <p:tgtEl>
                                          <p:spTgt spid="15"/>
                                        </p:tgtEl>
                                        <p:attrNameLst>
                                          <p:attrName>ppt_x</p:attrName>
                                        </p:attrNameLst>
                                      </p:cBhvr>
                                      <p:tavLst>
                                        <p:tav tm="0">
                                          <p:val>
                                            <p:strVal val="#ppt_x"/>
                                          </p:val>
                                        </p:tav>
                                        <p:tav tm="100000">
                                          <p:val>
                                            <p:strVal val="#ppt_x"/>
                                          </p:val>
                                        </p:tav>
                                      </p:tavLst>
                                    </p:anim>
                                    <p:anim calcmode="lin" valueType="num">
                                      <p:cBhvr additive="base">
                                        <p:cTn id="8" dur="50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1"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diamond(in)">
                                      <p:cBhvr>
                                        <p:cTn id="13"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arrotondato 2"/>
          <p:cNvSpPr/>
          <p:nvPr/>
        </p:nvSpPr>
        <p:spPr>
          <a:xfrm>
            <a:off x="251520" y="1340768"/>
            <a:ext cx="2376264" cy="93610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it-IT" sz="3200" dirty="0" smtClean="0"/>
              <a:t>ANGOSCIA</a:t>
            </a:r>
            <a:endParaRPr lang="it-IT" sz="3200" dirty="0"/>
          </a:p>
        </p:txBody>
      </p:sp>
      <p:sp>
        <p:nvSpPr>
          <p:cNvPr id="4" name="CasellaDiTesto 3"/>
          <p:cNvSpPr txBox="1"/>
          <p:nvPr/>
        </p:nvSpPr>
        <p:spPr>
          <a:xfrm>
            <a:off x="3131840" y="620688"/>
            <a:ext cx="2304256" cy="584775"/>
          </a:xfrm>
          <a:prstGeom prst="rect">
            <a:avLst/>
          </a:prstGeom>
          <a:noFill/>
        </p:spPr>
        <p:txBody>
          <a:bodyPr wrap="square" rtlCol="0">
            <a:spAutoFit/>
          </a:bodyPr>
          <a:lstStyle/>
          <a:p>
            <a:pPr algn="just"/>
            <a:r>
              <a:rPr lang="it-IT" sz="3200" dirty="0" smtClean="0"/>
              <a:t>INEVITABILE</a:t>
            </a:r>
          </a:p>
        </p:txBody>
      </p:sp>
      <p:sp>
        <p:nvSpPr>
          <p:cNvPr id="5" name="CasellaDiTesto 4"/>
          <p:cNvSpPr txBox="1"/>
          <p:nvPr/>
        </p:nvSpPr>
        <p:spPr>
          <a:xfrm>
            <a:off x="5724128" y="404664"/>
            <a:ext cx="2952328" cy="830997"/>
          </a:xfrm>
          <a:prstGeom prst="rect">
            <a:avLst/>
          </a:prstGeom>
          <a:noFill/>
        </p:spPr>
        <p:txBody>
          <a:bodyPr wrap="square" rtlCol="0">
            <a:spAutoFit/>
          </a:bodyPr>
          <a:lstStyle/>
          <a:p>
            <a:pPr algn="just"/>
            <a:r>
              <a:rPr lang="it-IT" sz="2400" dirty="0" smtClean="0"/>
              <a:t>Perfino Cristo l’ha sperimentata</a:t>
            </a:r>
          </a:p>
        </p:txBody>
      </p:sp>
      <p:sp>
        <p:nvSpPr>
          <p:cNvPr id="6" name="CasellaDiTesto 5"/>
          <p:cNvSpPr txBox="1"/>
          <p:nvPr/>
        </p:nvSpPr>
        <p:spPr>
          <a:xfrm>
            <a:off x="4067944" y="1700808"/>
            <a:ext cx="2952328" cy="584775"/>
          </a:xfrm>
          <a:prstGeom prst="rect">
            <a:avLst/>
          </a:prstGeom>
          <a:noFill/>
        </p:spPr>
        <p:txBody>
          <a:bodyPr wrap="square" rtlCol="0">
            <a:spAutoFit/>
          </a:bodyPr>
          <a:lstStyle/>
          <a:p>
            <a:pPr algn="just"/>
            <a:r>
              <a:rPr lang="it-IT" sz="3200" dirty="0" smtClean="0"/>
              <a:t>Non è la PAURA</a:t>
            </a:r>
          </a:p>
        </p:txBody>
      </p:sp>
      <p:sp>
        <p:nvSpPr>
          <p:cNvPr id="7" name="CasellaDiTesto 6"/>
          <p:cNvSpPr txBox="1"/>
          <p:nvPr/>
        </p:nvSpPr>
        <p:spPr>
          <a:xfrm>
            <a:off x="1259632" y="2708920"/>
            <a:ext cx="7704856" cy="206210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it-IT" sz="3200" dirty="0" smtClean="0"/>
              <a:t>E’ </a:t>
            </a:r>
            <a:r>
              <a:rPr lang="it-IT" sz="3200" dirty="0"/>
              <a:t>la vertigine della libertà</a:t>
            </a:r>
            <a:r>
              <a:rPr lang="it-IT" sz="3200" dirty="0" smtClean="0"/>
              <a:t>, </a:t>
            </a:r>
            <a:r>
              <a:rPr lang="it-IT" sz="3200" dirty="0"/>
              <a:t>l’ansia </a:t>
            </a:r>
            <a:r>
              <a:rPr lang="it-IT" sz="3200" b="1" dirty="0"/>
              <a:t>paralizzante</a:t>
            </a:r>
            <a:r>
              <a:rPr lang="it-IT" sz="3200" dirty="0"/>
              <a:t> che prende l’individuo quando vede di fronte a sé le </a:t>
            </a:r>
            <a:r>
              <a:rPr lang="it-IT" sz="3200" b="1" dirty="0"/>
              <a:t>infinite </a:t>
            </a:r>
            <a:r>
              <a:rPr lang="it-IT" sz="3200" b="1" dirty="0" smtClean="0"/>
              <a:t>possibilità</a:t>
            </a:r>
          </a:p>
          <a:p>
            <a:pPr algn="just"/>
            <a:r>
              <a:rPr lang="it-IT" sz="3200" b="1" dirty="0" smtClean="0"/>
              <a:t>- </a:t>
            </a:r>
            <a:r>
              <a:rPr lang="it-IT" sz="3200" dirty="0" smtClean="0"/>
              <a:t>tra cui: </a:t>
            </a:r>
            <a:r>
              <a:rPr lang="it-IT" sz="3200" b="1" dirty="0" smtClean="0"/>
              <a:t>perdere se stesso, annullarsi</a:t>
            </a:r>
          </a:p>
        </p:txBody>
      </p:sp>
      <p:sp>
        <p:nvSpPr>
          <p:cNvPr id="8" name="CasellaDiTesto 7"/>
          <p:cNvSpPr txBox="1"/>
          <p:nvPr/>
        </p:nvSpPr>
        <p:spPr>
          <a:xfrm>
            <a:off x="899592" y="5229200"/>
            <a:ext cx="4752528" cy="1446550"/>
          </a:xfrm>
          <a:prstGeom prst="rect">
            <a:avLst/>
          </a:prstGeom>
          <a:noFill/>
        </p:spPr>
        <p:txBody>
          <a:bodyPr wrap="square" rtlCol="0">
            <a:spAutoFit/>
          </a:bodyPr>
          <a:lstStyle/>
          <a:p>
            <a:pPr algn="just"/>
            <a:r>
              <a:rPr lang="it-IT" sz="2800" dirty="0" smtClean="0"/>
              <a:t>E’ da </a:t>
            </a:r>
            <a:r>
              <a:rPr lang="it-IT" sz="2800" b="1" dirty="0" smtClean="0"/>
              <a:t>Adamo</a:t>
            </a:r>
            <a:r>
              <a:rPr lang="it-IT" sz="2800" dirty="0" smtClean="0"/>
              <a:t> che nasce “l’angosciante possibilità di potere</a:t>
            </a:r>
            <a:r>
              <a:rPr lang="it-IT" sz="3200" dirty="0" smtClean="0"/>
              <a:t>”</a:t>
            </a:r>
          </a:p>
        </p:txBody>
      </p:sp>
      <p:cxnSp>
        <p:nvCxnSpPr>
          <p:cNvPr id="10" name="Connettore 2 9"/>
          <p:cNvCxnSpPr/>
          <p:nvPr/>
        </p:nvCxnSpPr>
        <p:spPr>
          <a:xfrm flipV="1">
            <a:off x="2555776" y="1052736"/>
            <a:ext cx="504056"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Connettore 2 11"/>
          <p:cNvCxnSpPr>
            <a:stCxn id="3" idx="3"/>
          </p:cNvCxnSpPr>
          <p:nvPr/>
        </p:nvCxnSpPr>
        <p:spPr>
          <a:xfrm>
            <a:off x="2627784" y="1808820"/>
            <a:ext cx="1296144" cy="1800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Connettore 2 13"/>
          <p:cNvCxnSpPr/>
          <p:nvPr/>
        </p:nvCxnSpPr>
        <p:spPr>
          <a:xfrm>
            <a:off x="1331640" y="2276872"/>
            <a:ext cx="576064"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Connettore 2 16"/>
          <p:cNvCxnSpPr/>
          <p:nvPr/>
        </p:nvCxnSpPr>
        <p:spPr>
          <a:xfrm>
            <a:off x="899592" y="2276872"/>
            <a:ext cx="144016" cy="30243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Connettore 2 18"/>
          <p:cNvCxnSpPr/>
          <p:nvPr/>
        </p:nvCxnSpPr>
        <p:spPr>
          <a:xfrm flipV="1">
            <a:off x="5220072" y="836712"/>
            <a:ext cx="432048"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2290" name="Picture 2" descr="shutterstock_234650326"/>
          <p:cNvPicPr>
            <a:picLocks noChangeAspect="1" noChangeArrowheads="1"/>
          </p:cNvPicPr>
          <p:nvPr/>
        </p:nvPicPr>
        <p:blipFill>
          <a:blip r:embed="rId2" cstate="print"/>
          <a:srcRect/>
          <a:stretch>
            <a:fillRect/>
          </a:stretch>
        </p:blipFill>
        <p:spPr bwMode="auto">
          <a:xfrm>
            <a:off x="0" y="5373216"/>
            <a:ext cx="955698" cy="1053922"/>
          </a:xfrm>
          <a:prstGeom prst="rect">
            <a:avLst/>
          </a:prstGeom>
          <a:noFill/>
        </p:spPr>
      </p:pic>
      <p:pic>
        <p:nvPicPr>
          <p:cNvPr id="12292" name="Picture 4" descr="Risultati immagini per maschere"/>
          <p:cNvPicPr>
            <a:picLocks noChangeAspect="1" noChangeArrowheads="1"/>
          </p:cNvPicPr>
          <p:nvPr/>
        </p:nvPicPr>
        <p:blipFill>
          <a:blip r:embed="rId3" cstate="print"/>
          <a:srcRect/>
          <a:stretch>
            <a:fillRect/>
          </a:stretch>
        </p:blipFill>
        <p:spPr bwMode="auto">
          <a:xfrm>
            <a:off x="6471699" y="4653136"/>
            <a:ext cx="2314543" cy="18002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t="14662" b="3356"/>
          <a:stretch>
            <a:fillRect/>
          </a:stretch>
        </p:blipFill>
        <p:spPr bwMode="auto">
          <a:xfrm>
            <a:off x="2411760" y="3212976"/>
            <a:ext cx="6343800" cy="3467192"/>
          </a:xfrm>
          <a:prstGeom prst="rect">
            <a:avLst/>
          </a:prstGeom>
          <a:noFill/>
          <a:ln w="9525">
            <a:noFill/>
            <a:miter lim="800000"/>
            <a:headEnd/>
            <a:tailEnd/>
          </a:ln>
        </p:spPr>
      </p:pic>
      <p:sp>
        <p:nvSpPr>
          <p:cNvPr id="4" name="CasellaDiTesto 3"/>
          <p:cNvSpPr txBox="1"/>
          <p:nvPr/>
        </p:nvSpPr>
        <p:spPr>
          <a:xfrm>
            <a:off x="323528" y="188640"/>
            <a:ext cx="8424936" cy="3108543"/>
          </a:xfrm>
          <a:prstGeom prst="rect">
            <a:avLst/>
          </a:prstGeom>
          <a:noFill/>
        </p:spPr>
        <p:txBody>
          <a:bodyPr wrap="square" rtlCol="0">
            <a:spAutoFit/>
          </a:bodyPr>
          <a:lstStyle/>
          <a:p>
            <a:pPr algn="just"/>
            <a:r>
              <a:rPr lang="it-IT" sz="2800" dirty="0" smtClean="0"/>
              <a:t>Un uomo si trova sopra una rupe. Se guarda sotto proverà due tipi di paura: quella di </a:t>
            </a:r>
            <a:r>
              <a:rPr lang="it-IT" sz="2800" b="1" dirty="0" smtClean="0"/>
              <a:t>cadere</a:t>
            </a:r>
            <a:r>
              <a:rPr lang="it-IT" sz="2800" dirty="0" smtClean="0"/>
              <a:t> e quella causata dall’impulso di </a:t>
            </a:r>
            <a:r>
              <a:rPr lang="it-IT" sz="2800" b="1" dirty="0" smtClean="0"/>
              <a:t>gettarsi</a:t>
            </a:r>
            <a:r>
              <a:rPr lang="it-IT" sz="2800" dirty="0" smtClean="0"/>
              <a:t>. Nel secondo caso si tratta di angoscia, quella che nasce dalla comprensione di avere la totale libertà di scegliere se buttarsi o no, di assumere perfino la decisione più terrificante. Questa è la “vertigine della libertà”.</a:t>
            </a:r>
          </a:p>
        </p:txBody>
      </p:sp>
      <p:sp>
        <p:nvSpPr>
          <p:cNvPr id="2" name="Rettangolo arrotondato 1"/>
          <p:cNvSpPr/>
          <p:nvPr/>
        </p:nvSpPr>
        <p:spPr>
          <a:xfrm>
            <a:off x="467544" y="3429000"/>
            <a:ext cx="2376264" cy="93610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it-IT" sz="3200" dirty="0" smtClean="0"/>
              <a:t>ANGOSCIA</a:t>
            </a:r>
            <a:endParaRPr lang="it-IT" sz="3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Risultati immagini per dubbio esistenziale"/>
          <p:cNvPicPr>
            <a:picLocks noChangeAspect="1" noChangeArrowheads="1"/>
          </p:cNvPicPr>
          <p:nvPr/>
        </p:nvPicPr>
        <p:blipFill>
          <a:blip r:embed="rId2" cstate="print"/>
          <a:srcRect/>
          <a:stretch>
            <a:fillRect/>
          </a:stretch>
        </p:blipFill>
        <p:spPr bwMode="auto">
          <a:xfrm>
            <a:off x="2051720" y="2204864"/>
            <a:ext cx="6100986" cy="4195285"/>
          </a:xfrm>
          <a:prstGeom prst="rect">
            <a:avLst/>
          </a:prstGeom>
          <a:noFill/>
        </p:spPr>
      </p:pic>
      <p:sp>
        <p:nvSpPr>
          <p:cNvPr id="2" name="Titolo 1"/>
          <p:cNvSpPr>
            <a:spLocks noGrp="1"/>
          </p:cNvSpPr>
          <p:nvPr>
            <p:ph type="title"/>
          </p:nvPr>
        </p:nvSpPr>
        <p:spPr/>
        <p:txBody>
          <a:bodyPr/>
          <a:lstStyle/>
          <a:p>
            <a:r>
              <a:rPr lang="it-IT" dirty="0" smtClean="0"/>
              <a:t>Disperazione</a:t>
            </a:r>
            <a:endParaRPr lang="it-IT" dirty="0"/>
          </a:p>
        </p:txBody>
      </p:sp>
      <p:sp>
        <p:nvSpPr>
          <p:cNvPr id="3" name="CasellaDiTesto 2"/>
          <p:cNvSpPr txBox="1"/>
          <p:nvPr/>
        </p:nvSpPr>
        <p:spPr>
          <a:xfrm>
            <a:off x="539552" y="1484784"/>
            <a:ext cx="3240360" cy="206210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it-IT" sz="3200" dirty="0" smtClean="0"/>
              <a:t>È un grave problema che l’uomo ha </a:t>
            </a:r>
            <a:r>
              <a:rPr lang="it-IT" sz="3200" b="1" dirty="0" smtClean="0"/>
              <a:t>con il proprio sé</a:t>
            </a:r>
          </a:p>
        </p:txBody>
      </p:sp>
      <p:sp>
        <p:nvSpPr>
          <p:cNvPr id="5" name="Rettangolo 4"/>
          <p:cNvSpPr/>
          <p:nvPr/>
        </p:nvSpPr>
        <p:spPr>
          <a:xfrm>
            <a:off x="251520" y="5589240"/>
            <a:ext cx="5586145" cy="523220"/>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it-IT" sz="2800" b="1" dirty="0" smtClean="0"/>
              <a:t>“è una malattia nello spirito, nell’io”</a:t>
            </a:r>
            <a:endParaRPr lang="it-IT" sz="2800" dirty="0"/>
          </a:p>
        </p:txBody>
      </p:sp>
      <p:sp>
        <p:nvSpPr>
          <p:cNvPr id="6" name="Rettangolo 5"/>
          <p:cNvSpPr/>
          <p:nvPr/>
        </p:nvSpPr>
        <p:spPr>
          <a:xfrm>
            <a:off x="5364088" y="1700808"/>
            <a:ext cx="3137002" cy="1077218"/>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it-IT" sz="3200" dirty="0" smtClean="0"/>
              <a:t>È il “dubbio della personalità”</a:t>
            </a:r>
            <a:endParaRPr lang="it-IT" sz="3200" dirty="0"/>
          </a:p>
        </p:txBody>
      </p:sp>
      <p:sp>
        <p:nvSpPr>
          <p:cNvPr id="7" name="Rettangolo 6"/>
          <p:cNvSpPr/>
          <p:nvPr/>
        </p:nvSpPr>
        <p:spPr>
          <a:xfrm>
            <a:off x="1000100" y="3857628"/>
            <a:ext cx="8001056" cy="1077218"/>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it-IT" sz="3200" b="1" dirty="0" smtClean="0">
                <a:solidFill>
                  <a:srgbClr val="FF0000"/>
                </a:solidFill>
              </a:rPr>
              <a:t>SI E’ DISPERATI QUANDO SI E’ SBAGLIATO NELLA SCELTA DEL PROPRIO IO</a:t>
            </a:r>
            <a:endParaRPr lang="it-IT" sz="3200" b="1" dirty="0">
              <a:solidFill>
                <a:srgbClr val="FF0000"/>
              </a:solidFill>
            </a:endParaRPr>
          </a:p>
        </p:txBody>
      </p:sp>
      <p:sp>
        <p:nvSpPr>
          <p:cNvPr id="8" name="Rettangolo 7"/>
          <p:cNvSpPr/>
          <p:nvPr/>
        </p:nvSpPr>
        <p:spPr>
          <a:xfrm>
            <a:off x="5652120" y="6021288"/>
            <a:ext cx="2522037" cy="461665"/>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it-IT" sz="2400" dirty="0" smtClean="0"/>
              <a:t>“malattia mortale”</a:t>
            </a:r>
            <a:endParaRPr lang="it-IT"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3059832" y="404664"/>
            <a:ext cx="3456384" cy="156966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it-IT" sz="3200" dirty="0" smtClean="0"/>
              <a:t>Disperazione</a:t>
            </a:r>
          </a:p>
          <a:p>
            <a:pPr algn="ctr"/>
            <a:r>
              <a:rPr lang="it-IT" sz="3200" dirty="0" smtClean="0"/>
              <a:t>=</a:t>
            </a:r>
          </a:p>
          <a:p>
            <a:pPr algn="ctr"/>
            <a:r>
              <a:rPr lang="it-IT" sz="3200" b="1" dirty="0" smtClean="0"/>
              <a:t>“malattia mortale”</a:t>
            </a:r>
          </a:p>
        </p:txBody>
      </p:sp>
      <p:sp>
        <p:nvSpPr>
          <p:cNvPr id="9" name="Rettangolo 8"/>
          <p:cNvSpPr/>
          <p:nvPr/>
        </p:nvSpPr>
        <p:spPr>
          <a:xfrm>
            <a:off x="4499992" y="5949280"/>
            <a:ext cx="1476672"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it-IT" dirty="0" smtClean="0">
                <a:latin typeface="Arial" pitchFamily="34" charset="0"/>
                <a:ea typeface="Cambria" pitchFamily="18" charset="0"/>
                <a:cs typeface="Arial" pitchFamily="34" charset="0"/>
              </a:rPr>
              <a:t>impotenza</a:t>
            </a:r>
            <a:endParaRPr lang="it-IT" dirty="0"/>
          </a:p>
        </p:txBody>
      </p:sp>
      <p:sp>
        <p:nvSpPr>
          <p:cNvPr id="10" name="Figura a mano libera 9"/>
          <p:cNvSpPr/>
          <p:nvPr/>
        </p:nvSpPr>
        <p:spPr>
          <a:xfrm>
            <a:off x="1956122" y="1400537"/>
            <a:ext cx="4548850" cy="4572000"/>
          </a:xfrm>
          <a:custGeom>
            <a:avLst/>
            <a:gdLst>
              <a:gd name="connsiteX0" fmla="*/ 995422 w 4548850"/>
              <a:gd name="connsiteY0" fmla="*/ 0 h 4572000"/>
              <a:gd name="connsiteX1" fmla="*/ 902825 w 4548850"/>
              <a:gd name="connsiteY1" fmla="*/ 23149 h 4572000"/>
              <a:gd name="connsiteX2" fmla="*/ 868101 w 4548850"/>
              <a:gd name="connsiteY2" fmla="*/ 34724 h 4572000"/>
              <a:gd name="connsiteX3" fmla="*/ 752354 w 4548850"/>
              <a:gd name="connsiteY3" fmla="*/ 81022 h 4572000"/>
              <a:gd name="connsiteX4" fmla="*/ 659756 w 4548850"/>
              <a:gd name="connsiteY4" fmla="*/ 138896 h 4572000"/>
              <a:gd name="connsiteX5" fmla="*/ 613458 w 4548850"/>
              <a:gd name="connsiteY5" fmla="*/ 173620 h 4572000"/>
              <a:gd name="connsiteX6" fmla="*/ 544010 w 4548850"/>
              <a:gd name="connsiteY6" fmla="*/ 208344 h 4572000"/>
              <a:gd name="connsiteX7" fmla="*/ 462987 w 4548850"/>
              <a:gd name="connsiteY7" fmla="*/ 266217 h 4572000"/>
              <a:gd name="connsiteX8" fmla="*/ 428263 w 4548850"/>
              <a:gd name="connsiteY8" fmla="*/ 289367 h 4572000"/>
              <a:gd name="connsiteX9" fmla="*/ 393539 w 4548850"/>
              <a:gd name="connsiteY9" fmla="*/ 300941 h 4572000"/>
              <a:gd name="connsiteX10" fmla="*/ 335665 w 4548850"/>
              <a:gd name="connsiteY10" fmla="*/ 347240 h 4572000"/>
              <a:gd name="connsiteX11" fmla="*/ 312516 w 4548850"/>
              <a:gd name="connsiteY11" fmla="*/ 370390 h 4572000"/>
              <a:gd name="connsiteX12" fmla="*/ 266217 w 4548850"/>
              <a:gd name="connsiteY12" fmla="*/ 405114 h 4572000"/>
              <a:gd name="connsiteX13" fmla="*/ 196769 w 4548850"/>
              <a:gd name="connsiteY13" fmla="*/ 474562 h 4572000"/>
              <a:gd name="connsiteX14" fmla="*/ 162045 w 4548850"/>
              <a:gd name="connsiteY14" fmla="*/ 509286 h 4572000"/>
              <a:gd name="connsiteX15" fmla="*/ 138896 w 4548850"/>
              <a:gd name="connsiteY15" fmla="*/ 544010 h 4572000"/>
              <a:gd name="connsiteX16" fmla="*/ 115746 w 4548850"/>
              <a:gd name="connsiteY16" fmla="*/ 613458 h 4572000"/>
              <a:gd name="connsiteX17" fmla="*/ 57873 w 4548850"/>
              <a:gd name="connsiteY17" fmla="*/ 682906 h 4572000"/>
              <a:gd name="connsiteX18" fmla="*/ 11574 w 4548850"/>
              <a:gd name="connsiteY18" fmla="*/ 775504 h 4572000"/>
              <a:gd name="connsiteX19" fmla="*/ 0 w 4548850"/>
              <a:gd name="connsiteY19" fmla="*/ 821802 h 4572000"/>
              <a:gd name="connsiteX20" fmla="*/ 11574 w 4548850"/>
              <a:gd name="connsiteY20" fmla="*/ 995422 h 4572000"/>
              <a:gd name="connsiteX21" fmla="*/ 46298 w 4548850"/>
              <a:gd name="connsiteY21" fmla="*/ 1064871 h 4572000"/>
              <a:gd name="connsiteX22" fmla="*/ 69448 w 4548850"/>
              <a:gd name="connsiteY22" fmla="*/ 1088020 h 4572000"/>
              <a:gd name="connsiteX23" fmla="*/ 92597 w 4548850"/>
              <a:gd name="connsiteY23" fmla="*/ 1122744 h 4572000"/>
              <a:gd name="connsiteX24" fmla="*/ 127321 w 4548850"/>
              <a:gd name="connsiteY24" fmla="*/ 1145893 h 4572000"/>
              <a:gd name="connsiteX25" fmla="*/ 173620 w 4548850"/>
              <a:gd name="connsiteY25" fmla="*/ 1192192 h 4572000"/>
              <a:gd name="connsiteX26" fmla="*/ 196769 w 4548850"/>
              <a:gd name="connsiteY26" fmla="*/ 1226916 h 4572000"/>
              <a:gd name="connsiteX27" fmla="*/ 231493 w 4548850"/>
              <a:gd name="connsiteY27" fmla="*/ 1238491 h 4572000"/>
              <a:gd name="connsiteX28" fmla="*/ 324091 w 4548850"/>
              <a:gd name="connsiteY28" fmla="*/ 1284790 h 4572000"/>
              <a:gd name="connsiteX29" fmla="*/ 358815 w 4548850"/>
              <a:gd name="connsiteY29" fmla="*/ 1307939 h 4572000"/>
              <a:gd name="connsiteX30" fmla="*/ 451412 w 4548850"/>
              <a:gd name="connsiteY30" fmla="*/ 1331088 h 4572000"/>
              <a:gd name="connsiteX31" fmla="*/ 544010 w 4548850"/>
              <a:gd name="connsiteY31" fmla="*/ 1365812 h 4572000"/>
              <a:gd name="connsiteX32" fmla="*/ 590308 w 4548850"/>
              <a:gd name="connsiteY32" fmla="*/ 1388962 h 4572000"/>
              <a:gd name="connsiteX33" fmla="*/ 694481 w 4548850"/>
              <a:gd name="connsiteY33" fmla="*/ 1412111 h 4572000"/>
              <a:gd name="connsiteX34" fmla="*/ 763929 w 4548850"/>
              <a:gd name="connsiteY34" fmla="*/ 1435260 h 4572000"/>
              <a:gd name="connsiteX35" fmla="*/ 798653 w 4548850"/>
              <a:gd name="connsiteY35" fmla="*/ 1446835 h 4572000"/>
              <a:gd name="connsiteX36" fmla="*/ 868101 w 4548850"/>
              <a:gd name="connsiteY36" fmla="*/ 1481559 h 4572000"/>
              <a:gd name="connsiteX37" fmla="*/ 914400 w 4548850"/>
              <a:gd name="connsiteY37" fmla="*/ 1527858 h 4572000"/>
              <a:gd name="connsiteX38" fmla="*/ 983848 w 4548850"/>
              <a:gd name="connsiteY38" fmla="*/ 1551007 h 4572000"/>
              <a:gd name="connsiteX39" fmla="*/ 1041721 w 4548850"/>
              <a:gd name="connsiteY39" fmla="*/ 1585731 h 4572000"/>
              <a:gd name="connsiteX40" fmla="*/ 1064870 w 4548850"/>
              <a:gd name="connsiteY40" fmla="*/ 1608881 h 4572000"/>
              <a:gd name="connsiteX41" fmla="*/ 1111169 w 4548850"/>
              <a:gd name="connsiteY41" fmla="*/ 1632030 h 4572000"/>
              <a:gd name="connsiteX42" fmla="*/ 1180617 w 4548850"/>
              <a:gd name="connsiteY42" fmla="*/ 1666754 h 4572000"/>
              <a:gd name="connsiteX43" fmla="*/ 1273215 w 4548850"/>
              <a:gd name="connsiteY43" fmla="*/ 1736202 h 4572000"/>
              <a:gd name="connsiteX44" fmla="*/ 1307939 w 4548850"/>
              <a:gd name="connsiteY44" fmla="*/ 1759352 h 4572000"/>
              <a:gd name="connsiteX45" fmla="*/ 1342663 w 4548850"/>
              <a:gd name="connsiteY45" fmla="*/ 1782501 h 4572000"/>
              <a:gd name="connsiteX46" fmla="*/ 1354237 w 4548850"/>
              <a:gd name="connsiteY46" fmla="*/ 1817225 h 4572000"/>
              <a:gd name="connsiteX47" fmla="*/ 1400536 w 4548850"/>
              <a:gd name="connsiteY47" fmla="*/ 1863524 h 4572000"/>
              <a:gd name="connsiteX48" fmla="*/ 1412111 w 4548850"/>
              <a:gd name="connsiteY48" fmla="*/ 1898248 h 4572000"/>
              <a:gd name="connsiteX49" fmla="*/ 1435260 w 4548850"/>
              <a:gd name="connsiteY49" fmla="*/ 1932972 h 4572000"/>
              <a:gd name="connsiteX50" fmla="*/ 1423686 w 4548850"/>
              <a:gd name="connsiteY50" fmla="*/ 2222339 h 4572000"/>
              <a:gd name="connsiteX51" fmla="*/ 1435260 w 4548850"/>
              <a:gd name="connsiteY51" fmla="*/ 2569579 h 4572000"/>
              <a:gd name="connsiteX52" fmla="*/ 1469984 w 4548850"/>
              <a:gd name="connsiteY52" fmla="*/ 2685326 h 4572000"/>
              <a:gd name="connsiteX53" fmla="*/ 1527858 w 4548850"/>
              <a:gd name="connsiteY53" fmla="*/ 2731625 h 4572000"/>
              <a:gd name="connsiteX54" fmla="*/ 1585731 w 4548850"/>
              <a:gd name="connsiteY54" fmla="*/ 2777924 h 4572000"/>
              <a:gd name="connsiteX55" fmla="*/ 1643605 w 4548850"/>
              <a:gd name="connsiteY55" fmla="*/ 2835797 h 4572000"/>
              <a:gd name="connsiteX56" fmla="*/ 1666754 w 4548850"/>
              <a:gd name="connsiteY56" fmla="*/ 2858947 h 4572000"/>
              <a:gd name="connsiteX57" fmla="*/ 1701478 w 4548850"/>
              <a:gd name="connsiteY57" fmla="*/ 2870521 h 4572000"/>
              <a:gd name="connsiteX58" fmla="*/ 1794075 w 4548850"/>
              <a:gd name="connsiteY58" fmla="*/ 2916820 h 4572000"/>
              <a:gd name="connsiteX59" fmla="*/ 1863524 w 4548850"/>
              <a:gd name="connsiteY59" fmla="*/ 2939969 h 4572000"/>
              <a:gd name="connsiteX60" fmla="*/ 1956121 w 4548850"/>
              <a:gd name="connsiteY60" fmla="*/ 2963119 h 4572000"/>
              <a:gd name="connsiteX61" fmla="*/ 2071868 w 4548850"/>
              <a:gd name="connsiteY61" fmla="*/ 3009417 h 4572000"/>
              <a:gd name="connsiteX62" fmla="*/ 2118167 w 4548850"/>
              <a:gd name="connsiteY62" fmla="*/ 3032567 h 4572000"/>
              <a:gd name="connsiteX63" fmla="*/ 2152891 w 4548850"/>
              <a:gd name="connsiteY63" fmla="*/ 3044141 h 4572000"/>
              <a:gd name="connsiteX64" fmla="*/ 2245488 w 4548850"/>
              <a:gd name="connsiteY64" fmla="*/ 3090440 h 4572000"/>
              <a:gd name="connsiteX65" fmla="*/ 2303362 w 4548850"/>
              <a:gd name="connsiteY65" fmla="*/ 3113590 h 4572000"/>
              <a:gd name="connsiteX66" fmla="*/ 2349660 w 4548850"/>
              <a:gd name="connsiteY66" fmla="*/ 3136739 h 4572000"/>
              <a:gd name="connsiteX67" fmla="*/ 2395959 w 4548850"/>
              <a:gd name="connsiteY67" fmla="*/ 3148314 h 4572000"/>
              <a:gd name="connsiteX68" fmla="*/ 2442258 w 4548850"/>
              <a:gd name="connsiteY68" fmla="*/ 3171463 h 4572000"/>
              <a:gd name="connsiteX69" fmla="*/ 2476982 w 4548850"/>
              <a:gd name="connsiteY69" fmla="*/ 3194612 h 4572000"/>
              <a:gd name="connsiteX70" fmla="*/ 2534855 w 4548850"/>
              <a:gd name="connsiteY70" fmla="*/ 3206187 h 4572000"/>
              <a:gd name="connsiteX71" fmla="*/ 2581154 w 4548850"/>
              <a:gd name="connsiteY71" fmla="*/ 3217762 h 4572000"/>
              <a:gd name="connsiteX72" fmla="*/ 2858946 w 4548850"/>
              <a:gd name="connsiteY72" fmla="*/ 3194612 h 4572000"/>
              <a:gd name="connsiteX73" fmla="*/ 2893670 w 4548850"/>
              <a:gd name="connsiteY73" fmla="*/ 3171463 h 4572000"/>
              <a:gd name="connsiteX74" fmla="*/ 2951544 w 4548850"/>
              <a:gd name="connsiteY74" fmla="*/ 3148314 h 4572000"/>
              <a:gd name="connsiteX75" fmla="*/ 3009417 w 4548850"/>
              <a:gd name="connsiteY75" fmla="*/ 3113590 h 4572000"/>
              <a:gd name="connsiteX76" fmla="*/ 3044141 w 4548850"/>
              <a:gd name="connsiteY76" fmla="*/ 3090440 h 4572000"/>
              <a:gd name="connsiteX77" fmla="*/ 3078865 w 4548850"/>
              <a:gd name="connsiteY77" fmla="*/ 3078866 h 4572000"/>
              <a:gd name="connsiteX78" fmla="*/ 3159888 w 4548850"/>
              <a:gd name="connsiteY78" fmla="*/ 3032567 h 4572000"/>
              <a:gd name="connsiteX79" fmla="*/ 3206187 w 4548850"/>
              <a:gd name="connsiteY79" fmla="*/ 3009417 h 4572000"/>
              <a:gd name="connsiteX80" fmla="*/ 3310359 w 4548850"/>
              <a:gd name="connsiteY80" fmla="*/ 2939969 h 4572000"/>
              <a:gd name="connsiteX81" fmla="*/ 3345083 w 4548850"/>
              <a:gd name="connsiteY81" fmla="*/ 2916820 h 4572000"/>
              <a:gd name="connsiteX82" fmla="*/ 3379807 w 4548850"/>
              <a:gd name="connsiteY82" fmla="*/ 2882096 h 4572000"/>
              <a:gd name="connsiteX83" fmla="*/ 3449255 w 4548850"/>
              <a:gd name="connsiteY83" fmla="*/ 2835797 h 4572000"/>
              <a:gd name="connsiteX84" fmla="*/ 3495554 w 4548850"/>
              <a:gd name="connsiteY84" fmla="*/ 2789498 h 4572000"/>
              <a:gd name="connsiteX85" fmla="*/ 3565002 w 4548850"/>
              <a:gd name="connsiteY85" fmla="*/ 2731625 h 4572000"/>
              <a:gd name="connsiteX86" fmla="*/ 3611301 w 4548850"/>
              <a:gd name="connsiteY86" fmla="*/ 2720050 h 4572000"/>
              <a:gd name="connsiteX87" fmla="*/ 3727048 w 4548850"/>
              <a:gd name="connsiteY87" fmla="*/ 2685326 h 4572000"/>
              <a:gd name="connsiteX88" fmla="*/ 4328931 w 4548850"/>
              <a:gd name="connsiteY88" fmla="*/ 2708476 h 4572000"/>
              <a:gd name="connsiteX89" fmla="*/ 4375230 w 4548850"/>
              <a:gd name="connsiteY89" fmla="*/ 2720050 h 4572000"/>
              <a:gd name="connsiteX90" fmla="*/ 4433103 w 4548850"/>
              <a:gd name="connsiteY90" fmla="*/ 2766349 h 4572000"/>
              <a:gd name="connsiteX91" fmla="*/ 4479402 w 4548850"/>
              <a:gd name="connsiteY91" fmla="*/ 2812648 h 4572000"/>
              <a:gd name="connsiteX92" fmla="*/ 4525701 w 4548850"/>
              <a:gd name="connsiteY92" fmla="*/ 2882096 h 4572000"/>
              <a:gd name="connsiteX93" fmla="*/ 4548850 w 4548850"/>
              <a:gd name="connsiteY93" fmla="*/ 2963119 h 4572000"/>
              <a:gd name="connsiteX94" fmla="*/ 4537275 w 4548850"/>
              <a:gd name="connsiteY94" fmla="*/ 3183038 h 4572000"/>
              <a:gd name="connsiteX95" fmla="*/ 4502551 w 4548850"/>
              <a:gd name="connsiteY95" fmla="*/ 3240911 h 4572000"/>
              <a:gd name="connsiteX96" fmla="*/ 4456253 w 4548850"/>
              <a:gd name="connsiteY96" fmla="*/ 3298785 h 4572000"/>
              <a:gd name="connsiteX97" fmla="*/ 4375230 w 4548850"/>
              <a:gd name="connsiteY97" fmla="*/ 3345083 h 4572000"/>
              <a:gd name="connsiteX98" fmla="*/ 4340506 w 4548850"/>
              <a:gd name="connsiteY98" fmla="*/ 3368233 h 4572000"/>
              <a:gd name="connsiteX99" fmla="*/ 4294207 w 4548850"/>
              <a:gd name="connsiteY99" fmla="*/ 3379807 h 4572000"/>
              <a:gd name="connsiteX100" fmla="*/ 4132162 w 4548850"/>
              <a:gd name="connsiteY100" fmla="*/ 3402957 h 4572000"/>
              <a:gd name="connsiteX101" fmla="*/ 3183037 w 4548850"/>
              <a:gd name="connsiteY101" fmla="*/ 3402957 h 4572000"/>
              <a:gd name="connsiteX102" fmla="*/ 3078865 w 4548850"/>
              <a:gd name="connsiteY102" fmla="*/ 3437681 h 4572000"/>
              <a:gd name="connsiteX103" fmla="*/ 3044141 w 4548850"/>
              <a:gd name="connsiteY103" fmla="*/ 3449255 h 4572000"/>
              <a:gd name="connsiteX104" fmla="*/ 3009417 w 4548850"/>
              <a:gd name="connsiteY104" fmla="*/ 3460830 h 4572000"/>
              <a:gd name="connsiteX105" fmla="*/ 2928394 w 4548850"/>
              <a:gd name="connsiteY105" fmla="*/ 3483979 h 4572000"/>
              <a:gd name="connsiteX106" fmla="*/ 2847372 w 4548850"/>
              <a:gd name="connsiteY106" fmla="*/ 3518704 h 4572000"/>
              <a:gd name="connsiteX107" fmla="*/ 2789498 w 4548850"/>
              <a:gd name="connsiteY107" fmla="*/ 3553428 h 4572000"/>
              <a:gd name="connsiteX108" fmla="*/ 2720050 w 4548850"/>
              <a:gd name="connsiteY108" fmla="*/ 3599726 h 4572000"/>
              <a:gd name="connsiteX109" fmla="*/ 2696901 w 4548850"/>
              <a:gd name="connsiteY109" fmla="*/ 3622876 h 4572000"/>
              <a:gd name="connsiteX110" fmla="*/ 2662177 w 4548850"/>
              <a:gd name="connsiteY110" fmla="*/ 3634450 h 4572000"/>
              <a:gd name="connsiteX111" fmla="*/ 2650602 w 4548850"/>
              <a:gd name="connsiteY111" fmla="*/ 3669174 h 4572000"/>
              <a:gd name="connsiteX112" fmla="*/ 2615878 w 4548850"/>
              <a:gd name="connsiteY112" fmla="*/ 3750197 h 4572000"/>
              <a:gd name="connsiteX113" fmla="*/ 2627453 w 4548850"/>
              <a:gd name="connsiteY113" fmla="*/ 3958541 h 4572000"/>
              <a:gd name="connsiteX114" fmla="*/ 2650602 w 4548850"/>
              <a:gd name="connsiteY114" fmla="*/ 4027990 h 4572000"/>
              <a:gd name="connsiteX115" fmla="*/ 2720050 w 4548850"/>
              <a:gd name="connsiteY115" fmla="*/ 4074288 h 4572000"/>
              <a:gd name="connsiteX116" fmla="*/ 2789498 w 4548850"/>
              <a:gd name="connsiteY116" fmla="*/ 4097438 h 4572000"/>
              <a:gd name="connsiteX117" fmla="*/ 2824222 w 4548850"/>
              <a:gd name="connsiteY117" fmla="*/ 4109012 h 4572000"/>
              <a:gd name="connsiteX118" fmla="*/ 2939969 w 4548850"/>
              <a:gd name="connsiteY118" fmla="*/ 4132162 h 4572000"/>
              <a:gd name="connsiteX119" fmla="*/ 3009417 w 4548850"/>
              <a:gd name="connsiteY119" fmla="*/ 4155311 h 4572000"/>
              <a:gd name="connsiteX120" fmla="*/ 3090440 w 4548850"/>
              <a:gd name="connsiteY120" fmla="*/ 4178460 h 4572000"/>
              <a:gd name="connsiteX121" fmla="*/ 3113589 w 4548850"/>
              <a:gd name="connsiteY121" fmla="*/ 4201610 h 4572000"/>
              <a:gd name="connsiteX122" fmla="*/ 3171463 w 4548850"/>
              <a:gd name="connsiteY122" fmla="*/ 4247909 h 4572000"/>
              <a:gd name="connsiteX123" fmla="*/ 3217762 w 4548850"/>
              <a:gd name="connsiteY123" fmla="*/ 4305782 h 4572000"/>
              <a:gd name="connsiteX124" fmla="*/ 3206187 w 4548850"/>
              <a:gd name="connsiteY124" fmla="*/ 4514126 h 4572000"/>
              <a:gd name="connsiteX125" fmla="*/ 3194612 w 4548850"/>
              <a:gd name="connsiteY125" fmla="*/ 4548850 h 4572000"/>
              <a:gd name="connsiteX126" fmla="*/ 3171463 w 4548850"/>
              <a:gd name="connsiteY126"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4548850" h="4572000">
                <a:moveTo>
                  <a:pt x="995422" y="0"/>
                </a:moveTo>
                <a:cubicBezTo>
                  <a:pt x="964556" y="7716"/>
                  <a:pt x="933008" y="13088"/>
                  <a:pt x="902825" y="23149"/>
                </a:cubicBezTo>
                <a:cubicBezTo>
                  <a:pt x="891250" y="27007"/>
                  <a:pt x="879014" y="29268"/>
                  <a:pt x="868101" y="34724"/>
                </a:cubicBezTo>
                <a:cubicBezTo>
                  <a:pt x="764825" y="86362"/>
                  <a:pt x="937981" y="27987"/>
                  <a:pt x="752354" y="81022"/>
                </a:cubicBezTo>
                <a:cubicBezTo>
                  <a:pt x="682790" y="150588"/>
                  <a:pt x="758403" y="84092"/>
                  <a:pt x="659756" y="138896"/>
                </a:cubicBezTo>
                <a:cubicBezTo>
                  <a:pt x="642893" y="148264"/>
                  <a:pt x="630000" y="163695"/>
                  <a:pt x="613458" y="173620"/>
                </a:cubicBezTo>
                <a:cubicBezTo>
                  <a:pt x="591265" y="186936"/>
                  <a:pt x="566635" y="195775"/>
                  <a:pt x="544010" y="208344"/>
                </a:cubicBezTo>
                <a:cubicBezTo>
                  <a:pt x="519459" y="221983"/>
                  <a:pt x="484048" y="251174"/>
                  <a:pt x="462987" y="266217"/>
                </a:cubicBezTo>
                <a:cubicBezTo>
                  <a:pt x="451667" y="274303"/>
                  <a:pt x="440706" y="283146"/>
                  <a:pt x="428263" y="289367"/>
                </a:cubicBezTo>
                <a:cubicBezTo>
                  <a:pt x="417350" y="294823"/>
                  <a:pt x="405114" y="297083"/>
                  <a:pt x="393539" y="300941"/>
                </a:cubicBezTo>
                <a:cubicBezTo>
                  <a:pt x="337639" y="356841"/>
                  <a:pt x="408678" y="288829"/>
                  <a:pt x="335665" y="347240"/>
                </a:cubicBezTo>
                <a:cubicBezTo>
                  <a:pt x="327144" y="354057"/>
                  <a:pt x="320899" y="363404"/>
                  <a:pt x="312516" y="370390"/>
                </a:cubicBezTo>
                <a:cubicBezTo>
                  <a:pt x="297696" y="382740"/>
                  <a:pt x="280556" y="392209"/>
                  <a:pt x="266217" y="405114"/>
                </a:cubicBezTo>
                <a:cubicBezTo>
                  <a:pt x="241883" y="427015"/>
                  <a:pt x="219918" y="451413"/>
                  <a:pt x="196769" y="474562"/>
                </a:cubicBezTo>
                <a:cubicBezTo>
                  <a:pt x="185194" y="486137"/>
                  <a:pt x="171125" y="495666"/>
                  <a:pt x="162045" y="509286"/>
                </a:cubicBezTo>
                <a:cubicBezTo>
                  <a:pt x="154329" y="520861"/>
                  <a:pt x="144546" y="531298"/>
                  <a:pt x="138896" y="544010"/>
                </a:cubicBezTo>
                <a:cubicBezTo>
                  <a:pt x="128986" y="566308"/>
                  <a:pt x="129281" y="593155"/>
                  <a:pt x="115746" y="613458"/>
                </a:cubicBezTo>
                <a:cubicBezTo>
                  <a:pt x="83517" y="661802"/>
                  <a:pt x="102434" y="638345"/>
                  <a:pt x="57873" y="682906"/>
                </a:cubicBezTo>
                <a:cubicBezTo>
                  <a:pt x="31273" y="762707"/>
                  <a:pt x="51978" y="735100"/>
                  <a:pt x="11574" y="775504"/>
                </a:cubicBezTo>
                <a:cubicBezTo>
                  <a:pt x="7716" y="790937"/>
                  <a:pt x="0" y="805894"/>
                  <a:pt x="0" y="821802"/>
                </a:cubicBezTo>
                <a:cubicBezTo>
                  <a:pt x="0" y="879804"/>
                  <a:pt x="5169" y="937775"/>
                  <a:pt x="11574" y="995422"/>
                </a:cubicBezTo>
                <a:cubicBezTo>
                  <a:pt x="14334" y="1020266"/>
                  <a:pt x="31446" y="1046307"/>
                  <a:pt x="46298" y="1064871"/>
                </a:cubicBezTo>
                <a:cubicBezTo>
                  <a:pt x="53115" y="1073392"/>
                  <a:pt x="62631" y="1079499"/>
                  <a:pt x="69448" y="1088020"/>
                </a:cubicBezTo>
                <a:cubicBezTo>
                  <a:pt x="78138" y="1098883"/>
                  <a:pt x="82760" y="1112907"/>
                  <a:pt x="92597" y="1122744"/>
                </a:cubicBezTo>
                <a:cubicBezTo>
                  <a:pt x="102434" y="1132581"/>
                  <a:pt x="116759" y="1136840"/>
                  <a:pt x="127321" y="1145893"/>
                </a:cubicBezTo>
                <a:cubicBezTo>
                  <a:pt x="143892" y="1160097"/>
                  <a:pt x="161513" y="1174032"/>
                  <a:pt x="173620" y="1192192"/>
                </a:cubicBezTo>
                <a:cubicBezTo>
                  <a:pt x="181336" y="1203767"/>
                  <a:pt x="185906" y="1218226"/>
                  <a:pt x="196769" y="1226916"/>
                </a:cubicBezTo>
                <a:cubicBezTo>
                  <a:pt x="206296" y="1234538"/>
                  <a:pt x="219918" y="1234633"/>
                  <a:pt x="231493" y="1238491"/>
                </a:cubicBezTo>
                <a:cubicBezTo>
                  <a:pt x="307588" y="1314582"/>
                  <a:pt x="164486" y="1178388"/>
                  <a:pt x="324091" y="1284790"/>
                </a:cubicBezTo>
                <a:cubicBezTo>
                  <a:pt x="335666" y="1292506"/>
                  <a:pt x="345790" y="1303055"/>
                  <a:pt x="358815" y="1307939"/>
                </a:cubicBezTo>
                <a:cubicBezTo>
                  <a:pt x="503714" y="1362276"/>
                  <a:pt x="351473" y="1288257"/>
                  <a:pt x="451412" y="1331088"/>
                </a:cubicBezTo>
                <a:cubicBezTo>
                  <a:pt x="536153" y="1367405"/>
                  <a:pt x="458648" y="1344473"/>
                  <a:pt x="544010" y="1365812"/>
                </a:cubicBezTo>
                <a:cubicBezTo>
                  <a:pt x="559443" y="1373529"/>
                  <a:pt x="574152" y="1382904"/>
                  <a:pt x="590308" y="1388962"/>
                </a:cubicBezTo>
                <a:cubicBezTo>
                  <a:pt x="618012" y="1399351"/>
                  <a:pt x="667608" y="1404782"/>
                  <a:pt x="694481" y="1412111"/>
                </a:cubicBezTo>
                <a:cubicBezTo>
                  <a:pt x="718023" y="1418531"/>
                  <a:pt x="740780" y="1427544"/>
                  <a:pt x="763929" y="1435260"/>
                </a:cubicBezTo>
                <a:cubicBezTo>
                  <a:pt x="775504" y="1439118"/>
                  <a:pt x="788501" y="1440067"/>
                  <a:pt x="798653" y="1446835"/>
                </a:cubicBezTo>
                <a:cubicBezTo>
                  <a:pt x="843529" y="1476753"/>
                  <a:pt x="820180" y="1465586"/>
                  <a:pt x="868101" y="1481559"/>
                </a:cubicBezTo>
                <a:cubicBezTo>
                  <a:pt x="883534" y="1496992"/>
                  <a:pt x="893694" y="1520956"/>
                  <a:pt x="914400" y="1527858"/>
                </a:cubicBezTo>
                <a:lnTo>
                  <a:pt x="983848" y="1551007"/>
                </a:lnTo>
                <a:cubicBezTo>
                  <a:pt x="1042503" y="1609664"/>
                  <a:pt x="966593" y="1540654"/>
                  <a:pt x="1041721" y="1585731"/>
                </a:cubicBezTo>
                <a:cubicBezTo>
                  <a:pt x="1051079" y="1591346"/>
                  <a:pt x="1055790" y="1602828"/>
                  <a:pt x="1064870" y="1608881"/>
                </a:cubicBezTo>
                <a:cubicBezTo>
                  <a:pt x="1079227" y="1618452"/>
                  <a:pt x="1096188" y="1623469"/>
                  <a:pt x="1111169" y="1632030"/>
                </a:cubicBezTo>
                <a:cubicBezTo>
                  <a:pt x="1173997" y="1667931"/>
                  <a:pt x="1116951" y="1645531"/>
                  <a:pt x="1180617" y="1666754"/>
                </a:cubicBezTo>
                <a:cubicBezTo>
                  <a:pt x="1223441" y="1709578"/>
                  <a:pt x="1194685" y="1683848"/>
                  <a:pt x="1273215" y="1736202"/>
                </a:cubicBezTo>
                <a:lnTo>
                  <a:pt x="1307939" y="1759352"/>
                </a:lnTo>
                <a:lnTo>
                  <a:pt x="1342663" y="1782501"/>
                </a:lnTo>
                <a:cubicBezTo>
                  <a:pt x="1346521" y="1794076"/>
                  <a:pt x="1347146" y="1807297"/>
                  <a:pt x="1354237" y="1817225"/>
                </a:cubicBezTo>
                <a:cubicBezTo>
                  <a:pt x="1366923" y="1834985"/>
                  <a:pt x="1400536" y="1863524"/>
                  <a:pt x="1400536" y="1863524"/>
                </a:cubicBezTo>
                <a:cubicBezTo>
                  <a:pt x="1404394" y="1875099"/>
                  <a:pt x="1406655" y="1887335"/>
                  <a:pt x="1412111" y="1898248"/>
                </a:cubicBezTo>
                <a:cubicBezTo>
                  <a:pt x="1418332" y="1910690"/>
                  <a:pt x="1434763" y="1919070"/>
                  <a:pt x="1435260" y="1932972"/>
                </a:cubicBezTo>
                <a:cubicBezTo>
                  <a:pt x="1438705" y="2029443"/>
                  <a:pt x="1427544" y="2125883"/>
                  <a:pt x="1423686" y="2222339"/>
                </a:cubicBezTo>
                <a:cubicBezTo>
                  <a:pt x="1427544" y="2338086"/>
                  <a:pt x="1428459" y="2453968"/>
                  <a:pt x="1435260" y="2569579"/>
                </a:cubicBezTo>
                <a:cubicBezTo>
                  <a:pt x="1436243" y="2586298"/>
                  <a:pt x="1467129" y="2682471"/>
                  <a:pt x="1469984" y="2685326"/>
                </a:cubicBezTo>
                <a:cubicBezTo>
                  <a:pt x="1502971" y="2718313"/>
                  <a:pt x="1484054" y="2702423"/>
                  <a:pt x="1527858" y="2731625"/>
                </a:cubicBezTo>
                <a:cubicBezTo>
                  <a:pt x="1588127" y="2822030"/>
                  <a:pt x="1511189" y="2722018"/>
                  <a:pt x="1585731" y="2777924"/>
                </a:cubicBezTo>
                <a:cubicBezTo>
                  <a:pt x="1607557" y="2794293"/>
                  <a:pt x="1624314" y="2816506"/>
                  <a:pt x="1643605" y="2835797"/>
                </a:cubicBezTo>
                <a:cubicBezTo>
                  <a:pt x="1651322" y="2843514"/>
                  <a:pt x="1656401" y="2855496"/>
                  <a:pt x="1666754" y="2858947"/>
                </a:cubicBezTo>
                <a:lnTo>
                  <a:pt x="1701478" y="2870521"/>
                </a:lnTo>
                <a:cubicBezTo>
                  <a:pt x="1741881" y="2910926"/>
                  <a:pt x="1714274" y="2890220"/>
                  <a:pt x="1794075" y="2916820"/>
                </a:cubicBezTo>
                <a:lnTo>
                  <a:pt x="1863524" y="2939969"/>
                </a:lnTo>
                <a:cubicBezTo>
                  <a:pt x="1909453" y="2949155"/>
                  <a:pt x="1917561" y="2948288"/>
                  <a:pt x="1956121" y="2963119"/>
                </a:cubicBezTo>
                <a:cubicBezTo>
                  <a:pt x="1994906" y="2978036"/>
                  <a:pt x="2034701" y="2990833"/>
                  <a:pt x="2071868" y="3009417"/>
                </a:cubicBezTo>
                <a:cubicBezTo>
                  <a:pt x="2087301" y="3017134"/>
                  <a:pt x="2102307" y="3025770"/>
                  <a:pt x="2118167" y="3032567"/>
                </a:cubicBezTo>
                <a:cubicBezTo>
                  <a:pt x="2129381" y="3037373"/>
                  <a:pt x="2141784" y="3039092"/>
                  <a:pt x="2152891" y="3044141"/>
                </a:cubicBezTo>
                <a:cubicBezTo>
                  <a:pt x="2184307" y="3058421"/>
                  <a:pt x="2213447" y="3077624"/>
                  <a:pt x="2245488" y="3090440"/>
                </a:cubicBezTo>
                <a:cubicBezTo>
                  <a:pt x="2264779" y="3098157"/>
                  <a:pt x="2284375" y="3105151"/>
                  <a:pt x="2303362" y="3113590"/>
                </a:cubicBezTo>
                <a:cubicBezTo>
                  <a:pt x="2319129" y="3120598"/>
                  <a:pt x="2333504" y="3130681"/>
                  <a:pt x="2349660" y="3136739"/>
                </a:cubicBezTo>
                <a:cubicBezTo>
                  <a:pt x="2364555" y="3142325"/>
                  <a:pt x="2381064" y="3142728"/>
                  <a:pt x="2395959" y="3148314"/>
                </a:cubicBezTo>
                <a:cubicBezTo>
                  <a:pt x="2412115" y="3154372"/>
                  <a:pt x="2427277" y="3162902"/>
                  <a:pt x="2442258" y="3171463"/>
                </a:cubicBezTo>
                <a:cubicBezTo>
                  <a:pt x="2454336" y="3178365"/>
                  <a:pt x="2463957" y="3189728"/>
                  <a:pt x="2476982" y="3194612"/>
                </a:cubicBezTo>
                <a:cubicBezTo>
                  <a:pt x="2495402" y="3201520"/>
                  <a:pt x="2515650" y="3201919"/>
                  <a:pt x="2534855" y="3206187"/>
                </a:cubicBezTo>
                <a:cubicBezTo>
                  <a:pt x="2550384" y="3209638"/>
                  <a:pt x="2565721" y="3213904"/>
                  <a:pt x="2581154" y="3217762"/>
                </a:cubicBezTo>
                <a:cubicBezTo>
                  <a:pt x="2673751" y="3210045"/>
                  <a:pt x="2767031" y="3208229"/>
                  <a:pt x="2858946" y="3194612"/>
                </a:cubicBezTo>
                <a:cubicBezTo>
                  <a:pt x="2872707" y="3192573"/>
                  <a:pt x="2881228" y="3177684"/>
                  <a:pt x="2893670" y="3171463"/>
                </a:cubicBezTo>
                <a:cubicBezTo>
                  <a:pt x="2912254" y="3162171"/>
                  <a:pt x="2932253" y="3156030"/>
                  <a:pt x="2951544" y="3148314"/>
                </a:cubicBezTo>
                <a:cubicBezTo>
                  <a:pt x="2996760" y="3103096"/>
                  <a:pt x="2949314" y="3143641"/>
                  <a:pt x="3009417" y="3113590"/>
                </a:cubicBezTo>
                <a:cubicBezTo>
                  <a:pt x="3021860" y="3107369"/>
                  <a:pt x="3031698" y="3096661"/>
                  <a:pt x="3044141" y="3090440"/>
                </a:cubicBezTo>
                <a:cubicBezTo>
                  <a:pt x="3055054" y="3084984"/>
                  <a:pt x="3067651" y="3083672"/>
                  <a:pt x="3078865" y="3078866"/>
                </a:cubicBezTo>
                <a:cubicBezTo>
                  <a:pt x="3148811" y="3048889"/>
                  <a:pt x="3101774" y="3065775"/>
                  <a:pt x="3159888" y="3032567"/>
                </a:cubicBezTo>
                <a:cubicBezTo>
                  <a:pt x="3174869" y="3024006"/>
                  <a:pt x="3191391" y="3018294"/>
                  <a:pt x="3206187" y="3009417"/>
                </a:cubicBezTo>
                <a:cubicBezTo>
                  <a:pt x="3206229" y="3009392"/>
                  <a:pt x="3292977" y="2951557"/>
                  <a:pt x="3310359" y="2939969"/>
                </a:cubicBezTo>
                <a:cubicBezTo>
                  <a:pt x="3321934" y="2932253"/>
                  <a:pt x="3335246" y="2926657"/>
                  <a:pt x="3345083" y="2916820"/>
                </a:cubicBezTo>
                <a:cubicBezTo>
                  <a:pt x="3356658" y="2905245"/>
                  <a:pt x="3366886" y="2892146"/>
                  <a:pt x="3379807" y="2882096"/>
                </a:cubicBezTo>
                <a:cubicBezTo>
                  <a:pt x="3401768" y="2865015"/>
                  <a:pt x="3429582" y="2855470"/>
                  <a:pt x="3449255" y="2835797"/>
                </a:cubicBezTo>
                <a:lnTo>
                  <a:pt x="3495554" y="2789498"/>
                </a:lnTo>
                <a:cubicBezTo>
                  <a:pt x="3516413" y="2768639"/>
                  <a:pt x="3536801" y="2743711"/>
                  <a:pt x="3565002" y="2731625"/>
                </a:cubicBezTo>
                <a:cubicBezTo>
                  <a:pt x="3579624" y="2725359"/>
                  <a:pt x="3596406" y="2725636"/>
                  <a:pt x="3611301" y="2720050"/>
                </a:cubicBezTo>
                <a:cubicBezTo>
                  <a:pt x="3718964" y="2679677"/>
                  <a:pt x="3585667" y="2708890"/>
                  <a:pt x="3727048" y="2685326"/>
                </a:cubicBezTo>
                <a:cubicBezTo>
                  <a:pt x="3937121" y="2689893"/>
                  <a:pt x="4130097" y="2668710"/>
                  <a:pt x="4328931" y="2708476"/>
                </a:cubicBezTo>
                <a:cubicBezTo>
                  <a:pt x="4344530" y="2711596"/>
                  <a:pt x="4359797" y="2716192"/>
                  <a:pt x="4375230" y="2720050"/>
                </a:cubicBezTo>
                <a:cubicBezTo>
                  <a:pt x="4454019" y="2798843"/>
                  <a:pt x="4330911" y="2678756"/>
                  <a:pt x="4433103" y="2766349"/>
                </a:cubicBezTo>
                <a:cubicBezTo>
                  <a:pt x="4449674" y="2780553"/>
                  <a:pt x="4479402" y="2812648"/>
                  <a:pt x="4479402" y="2812648"/>
                </a:cubicBezTo>
                <a:cubicBezTo>
                  <a:pt x="4506925" y="2895216"/>
                  <a:pt x="4467898" y="2795390"/>
                  <a:pt x="4525701" y="2882096"/>
                </a:cubicBezTo>
                <a:cubicBezTo>
                  <a:pt x="4532341" y="2892057"/>
                  <a:pt x="4547307" y="2956949"/>
                  <a:pt x="4548850" y="2963119"/>
                </a:cubicBezTo>
                <a:cubicBezTo>
                  <a:pt x="4544992" y="3036425"/>
                  <a:pt x="4543921" y="3109932"/>
                  <a:pt x="4537275" y="3183038"/>
                </a:cubicBezTo>
                <a:cubicBezTo>
                  <a:pt x="4533667" y="3222727"/>
                  <a:pt x="4524117" y="3213954"/>
                  <a:pt x="4502551" y="3240911"/>
                </a:cubicBezTo>
                <a:cubicBezTo>
                  <a:pt x="4475814" y="3274332"/>
                  <a:pt x="4487304" y="3273944"/>
                  <a:pt x="4456253" y="3298785"/>
                </a:cubicBezTo>
                <a:cubicBezTo>
                  <a:pt x="4421004" y="3326984"/>
                  <a:pt x="4416815" y="3321320"/>
                  <a:pt x="4375230" y="3345083"/>
                </a:cubicBezTo>
                <a:cubicBezTo>
                  <a:pt x="4363152" y="3351985"/>
                  <a:pt x="4353292" y="3362753"/>
                  <a:pt x="4340506" y="3368233"/>
                </a:cubicBezTo>
                <a:cubicBezTo>
                  <a:pt x="4325884" y="3374499"/>
                  <a:pt x="4309736" y="3376356"/>
                  <a:pt x="4294207" y="3379807"/>
                </a:cubicBezTo>
                <a:cubicBezTo>
                  <a:pt x="4220494" y="3396187"/>
                  <a:pt x="4223176" y="3392844"/>
                  <a:pt x="4132162" y="3402957"/>
                </a:cubicBezTo>
                <a:cubicBezTo>
                  <a:pt x="3808582" y="3395766"/>
                  <a:pt x="3505269" y="3380476"/>
                  <a:pt x="3183037" y="3402957"/>
                </a:cubicBezTo>
                <a:cubicBezTo>
                  <a:pt x="3183031" y="3402957"/>
                  <a:pt x="3096230" y="3431893"/>
                  <a:pt x="3078865" y="3437681"/>
                </a:cubicBezTo>
                <a:lnTo>
                  <a:pt x="3044141" y="3449255"/>
                </a:lnTo>
                <a:cubicBezTo>
                  <a:pt x="3032566" y="3453113"/>
                  <a:pt x="3021253" y="3457871"/>
                  <a:pt x="3009417" y="3460830"/>
                </a:cubicBezTo>
                <a:cubicBezTo>
                  <a:pt x="2985935" y="3466701"/>
                  <a:pt x="2951632" y="3474020"/>
                  <a:pt x="2928394" y="3483979"/>
                </a:cubicBezTo>
                <a:cubicBezTo>
                  <a:pt x="2828256" y="3526895"/>
                  <a:pt x="2928819" y="3491554"/>
                  <a:pt x="2847372" y="3518704"/>
                </a:cubicBezTo>
                <a:cubicBezTo>
                  <a:pt x="2795435" y="3570639"/>
                  <a:pt x="2857114" y="3515864"/>
                  <a:pt x="2789498" y="3553428"/>
                </a:cubicBezTo>
                <a:cubicBezTo>
                  <a:pt x="2765177" y="3566939"/>
                  <a:pt x="2739723" y="3580053"/>
                  <a:pt x="2720050" y="3599726"/>
                </a:cubicBezTo>
                <a:cubicBezTo>
                  <a:pt x="2712334" y="3607443"/>
                  <a:pt x="2706259" y="3617261"/>
                  <a:pt x="2696901" y="3622876"/>
                </a:cubicBezTo>
                <a:cubicBezTo>
                  <a:pt x="2686439" y="3629153"/>
                  <a:pt x="2673752" y="3630592"/>
                  <a:pt x="2662177" y="3634450"/>
                </a:cubicBezTo>
                <a:cubicBezTo>
                  <a:pt x="2658319" y="3646025"/>
                  <a:pt x="2655408" y="3657960"/>
                  <a:pt x="2650602" y="3669174"/>
                </a:cubicBezTo>
                <a:cubicBezTo>
                  <a:pt x="2607693" y="3769294"/>
                  <a:pt x="2643023" y="3668763"/>
                  <a:pt x="2615878" y="3750197"/>
                </a:cubicBezTo>
                <a:cubicBezTo>
                  <a:pt x="2619736" y="3819645"/>
                  <a:pt x="2618826" y="3889523"/>
                  <a:pt x="2627453" y="3958541"/>
                </a:cubicBezTo>
                <a:cubicBezTo>
                  <a:pt x="2630480" y="3982754"/>
                  <a:pt x="2630298" y="4014454"/>
                  <a:pt x="2650602" y="4027990"/>
                </a:cubicBezTo>
                <a:cubicBezTo>
                  <a:pt x="2673751" y="4043423"/>
                  <a:pt x="2693656" y="4065490"/>
                  <a:pt x="2720050" y="4074288"/>
                </a:cubicBezTo>
                <a:lnTo>
                  <a:pt x="2789498" y="4097438"/>
                </a:lnTo>
                <a:cubicBezTo>
                  <a:pt x="2801073" y="4101296"/>
                  <a:pt x="2812258" y="4106619"/>
                  <a:pt x="2824222" y="4109012"/>
                </a:cubicBezTo>
                <a:cubicBezTo>
                  <a:pt x="2862804" y="4116729"/>
                  <a:pt x="2902642" y="4119720"/>
                  <a:pt x="2939969" y="4132162"/>
                </a:cubicBezTo>
                <a:cubicBezTo>
                  <a:pt x="2963118" y="4139878"/>
                  <a:pt x="2985744" y="4149393"/>
                  <a:pt x="3009417" y="4155311"/>
                </a:cubicBezTo>
                <a:cubicBezTo>
                  <a:pt x="3067552" y="4169845"/>
                  <a:pt x="3040624" y="4161856"/>
                  <a:pt x="3090440" y="4178460"/>
                </a:cubicBezTo>
                <a:cubicBezTo>
                  <a:pt x="3098156" y="4186177"/>
                  <a:pt x="3105068" y="4194793"/>
                  <a:pt x="3113589" y="4201610"/>
                </a:cubicBezTo>
                <a:cubicBezTo>
                  <a:pt x="3147013" y="4228350"/>
                  <a:pt x="3146619" y="4216854"/>
                  <a:pt x="3171463" y="4247909"/>
                </a:cubicBezTo>
                <a:cubicBezTo>
                  <a:pt x="3229864" y="4320910"/>
                  <a:pt x="3161870" y="4249892"/>
                  <a:pt x="3217762" y="4305782"/>
                </a:cubicBezTo>
                <a:cubicBezTo>
                  <a:pt x="3213904" y="4375230"/>
                  <a:pt x="3212782" y="4444884"/>
                  <a:pt x="3206187" y="4514126"/>
                </a:cubicBezTo>
                <a:cubicBezTo>
                  <a:pt x="3205030" y="4526272"/>
                  <a:pt x="3200889" y="4538388"/>
                  <a:pt x="3194612" y="4548850"/>
                </a:cubicBezTo>
                <a:cubicBezTo>
                  <a:pt x="3188997" y="4558208"/>
                  <a:pt x="3171463" y="4572000"/>
                  <a:pt x="3171463" y="4572000"/>
                </a:cubicBezTo>
              </a:path>
            </a:pathLst>
          </a:cu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5" name="CasellaDiTesto 4"/>
          <p:cNvSpPr txBox="1"/>
          <p:nvPr/>
        </p:nvSpPr>
        <p:spPr>
          <a:xfrm>
            <a:off x="3347864" y="2924944"/>
            <a:ext cx="3960440"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it-IT" sz="2400" dirty="0" smtClean="0"/>
              <a:t>… ma consiste nel VIVERE la MORTE DEL PROPRIO IO</a:t>
            </a:r>
          </a:p>
        </p:txBody>
      </p:sp>
      <p:sp>
        <p:nvSpPr>
          <p:cNvPr id="4" name="CasellaDiTesto 3"/>
          <p:cNvSpPr txBox="1"/>
          <p:nvPr/>
        </p:nvSpPr>
        <p:spPr>
          <a:xfrm>
            <a:off x="539552" y="2060848"/>
            <a:ext cx="2952328"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it-IT" sz="2400" dirty="0" smtClean="0"/>
              <a:t>Non conduce alla morte </a:t>
            </a:r>
            <a:r>
              <a:rPr lang="it-IT" sz="2400" dirty="0" err="1" smtClean="0"/>
              <a:t>fisica…</a:t>
            </a:r>
            <a:endParaRPr lang="it-IT" sz="2400" dirty="0" smtClean="0"/>
          </a:p>
        </p:txBody>
      </p:sp>
      <p:sp>
        <p:nvSpPr>
          <p:cNvPr id="6" name="Rettangolo 5"/>
          <p:cNvSpPr/>
          <p:nvPr/>
        </p:nvSpPr>
        <p:spPr>
          <a:xfrm>
            <a:off x="899592" y="4149080"/>
            <a:ext cx="3506088"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it-IT" dirty="0" smtClean="0">
                <a:latin typeface="Arial" pitchFamily="34" charset="0"/>
                <a:ea typeface="Cambria" pitchFamily="18" charset="0"/>
                <a:cs typeface="Arial" pitchFamily="34" charset="0"/>
              </a:rPr>
              <a:t>è un “provare, vivendo, il morire”</a:t>
            </a:r>
            <a:endParaRPr lang="it-IT" dirty="0"/>
          </a:p>
        </p:txBody>
      </p:sp>
      <p:sp>
        <p:nvSpPr>
          <p:cNvPr id="7" name="Rettangolo 6"/>
          <p:cNvSpPr/>
          <p:nvPr/>
        </p:nvSpPr>
        <p:spPr>
          <a:xfrm>
            <a:off x="5724128" y="4293096"/>
            <a:ext cx="2710999"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it-IT" dirty="0" smtClean="0">
                <a:latin typeface="Arial" pitchFamily="34" charset="0"/>
                <a:ea typeface="Cambria" pitchFamily="18" charset="0"/>
                <a:cs typeface="Arial" pitchFamily="34" charset="0"/>
              </a:rPr>
              <a:t>è un vivere da moribondi</a:t>
            </a:r>
            <a:endParaRPr lang="it-IT" dirty="0"/>
          </a:p>
        </p:txBody>
      </p:sp>
      <p:sp>
        <p:nvSpPr>
          <p:cNvPr id="8" name="Rettangolo 7"/>
          <p:cNvSpPr/>
          <p:nvPr/>
        </p:nvSpPr>
        <p:spPr>
          <a:xfrm>
            <a:off x="539552" y="4869160"/>
            <a:ext cx="4968552"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it-IT" dirty="0" smtClean="0">
                <a:latin typeface="Arial" pitchFamily="34" charset="0"/>
                <a:ea typeface="Cambria" pitchFamily="18" charset="0"/>
                <a:cs typeface="Arial" pitchFamily="34" charset="0"/>
              </a:rPr>
              <a:t>la morte sarebbe un sollievo: “il tormento della disperazione è proprio il non poter morire”</a:t>
            </a:r>
            <a:endParaRPr lang="it-IT" dirty="0"/>
          </a:p>
        </p:txBody>
      </p:sp>
      <p:sp>
        <p:nvSpPr>
          <p:cNvPr id="12" name="Figura a mano libera 11"/>
          <p:cNvSpPr/>
          <p:nvPr/>
        </p:nvSpPr>
        <p:spPr>
          <a:xfrm>
            <a:off x="393539" y="2916820"/>
            <a:ext cx="441430" cy="1886674"/>
          </a:xfrm>
          <a:custGeom>
            <a:avLst/>
            <a:gdLst>
              <a:gd name="connsiteX0" fmla="*/ 439838 w 441430"/>
              <a:gd name="connsiteY0" fmla="*/ 0 h 1886674"/>
              <a:gd name="connsiteX1" fmla="*/ 405114 w 441430"/>
              <a:gd name="connsiteY1" fmla="*/ 57874 h 1886674"/>
              <a:gd name="connsiteX2" fmla="*/ 347241 w 441430"/>
              <a:gd name="connsiteY2" fmla="*/ 115747 h 1886674"/>
              <a:gd name="connsiteX3" fmla="*/ 289367 w 441430"/>
              <a:gd name="connsiteY3" fmla="*/ 208345 h 1886674"/>
              <a:gd name="connsiteX4" fmla="*/ 254643 w 441430"/>
              <a:gd name="connsiteY4" fmla="*/ 289367 h 1886674"/>
              <a:gd name="connsiteX5" fmla="*/ 219919 w 441430"/>
              <a:gd name="connsiteY5" fmla="*/ 335666 h 1886674"/>
              <a:gd name="connsiteX6" fmla="*/ 196770 w 441430"/>
              <a:gd name="connsiteY6" fmla="*/ 370390 h 1886674"/>
              <a:gd name="connsiteX7" fmla="*/ 150471 w 441430"/>
              <a:gd name="connsiteY7" fmla="*/ 428264 h 1886674"/>
              <a:gd name="connsiteX8" fmla="*/ 92598 w 441430"/>
              <a:gd name="connsiteY8" fmla="*/ 509286 h 1886674"/>
              <a:gd name="connsiteX9" fmla="*/ 46299 w 441430"/>
              <a:gd name="connsiteY9" fmla="*/ 578734 h 1886674"/>
              <a:gd name="connsiteX10" fmla="*/ 23150 w 441430"/>
              <a:gd name="connsiteY10" fmla="*/ 671332 h 1886674"/>
              <a:gd name="connsiteX11" fmla="*/ 11575 w 441430"/>
              <a:gd name="connsiteY11" fmla="*/ 717631 h 1886674"/>
              <a:gd name="connsiteX12" fmla="*/ 0 w 441430"/>
              <a:gd name="connsiteY12" fmla="*/ 752355 h 1886674"/>
              <a:gd name="connsiteX13" fmla="*/ 11575 w 441430"/>
              <a:gd name="connsiteY13" fmla="*/ 1261641 h 1886674"/>
              <a:gd name="connsiteX14" fmla="*/ 23150 w 441430"/>
              <a:gd name="connsiteY14" fmla="*/ 1296365 h 1886674"/>
              <a:gd name="connsiteX15" fmla="*/ 46299 w 441430"/>
              <a:gd name="connsiteY15" fmla="*/ 1331089 h 1886674"/>
              <a:gd name="connsiteX16" fmla="*/ 92598 w 441430"/>
              <a:gd name="connsiteY16" fmla="*/ 1400537 h 1886674"/>
              <a:gd name="connsiteX17" fmla="*/ 150471 w 441430"/>
              <a:gd name="connsiteY17" fmla="*/ 1481560 h 1886674"/>
              <a:gd name="connsiteX18" fmla="*/ 173620 w 441430"/>
              <a:gd name="connsiteY18" fmla="*/ 1516284 h 1886674"/>
              <a:gd name="connsiteX19" fmla="*/ 208345 w 441430"/>
              <a:gd name="connsiteY19" fmla="*/ 1527858 h 1886674"/>
              <a:gd name="connsiteX20" fmla="*/ 277793 w 441430"/>
              <a:gd name="connsiteY20" fmla="*/ 1574157 h 1886674"/>
              <a:gd name="connsiteX21" fmla="*/ 289367 w 441430"/>
              <a:gd name="connsiteY21" fmla="*/ 1608881 h 1886674"/>
              <a:gd name="connsiteX22" fmla="*/ 324091 w 441430"/>
              <a:gd name="connsiteY22" fmla="*/ 1632031 h 1886674"/>
              <a:gd name="connsiteX23" fmla="*/ 370390 w 441430"/>
              <a:gd name="connsiteY23" fmla="*/ 1689904 h 1886674"/>
              <a:gd name="connsiteX24" fmla="*/ 381965 w 441430"/>
              <a:gd name="connsiteY24" fmla="*/ 1724628 h 1886674"/>
              <a:gd name="connsiteX25" fmla="*/ 393539 w 441430"/>
              <a:gd name="connsiteY25" fmla="*/ 1886674 h 1886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1430" h="1886674">
                <a:moveTo>
                  <a:pt x="439838" y="0"/>
                </a:moveTo>
                <a:cubicBezTo>
                  <a:pt x="419738" y="60303"/>
                  <a:pt x="441430" y="12478"/>
                  <a:pt x="405114" y="57874"/>
                </a:cubicBezTo>
                <a:cubicBezTo>
                  <a:pt x="361020" y="112992"/>
                  <a:pt x="406768" y="76063"/>
                  <a:pt x="347241" y="115747"/>
                </a:cubicBezTo>
                <a:cubicBezTo>
                  <a:pt x="325006" y="226921"/>
                  <a:pt x="358148" y="128101"/>
                  <a:pt x="289367" y="208345"/>
                </a:cubicBezTo>
                <a:cubicBezTo>
                  <a:pt x="250018" y="254251"/>
                  <a:pt x="279271" y="246268"/>
                  <a:pt x="254643" y="289367"/>
                </a:cubicBezTo>
                <a:cubicBezTo>
                  <a:pt x="245072" y="306116"/>
                  <a:pt x="231132" y="319968"/>
                  <a:pt x="219919" y="335666"/>
                </a:cubicBezTo>
                <a:cubicBezTo>
                  <a:pt x="211833" y="346986"/>
                  <a:pt x="205460" y="359527"/>
                  <a:pt x="196770" y="370390"/>
                </a:cubicBezTo>
                <a:cubicBezTo>
                  <a:pt x="158741" y="417926"/>
                  <a:pt x="186101" y="365910"/>
                  <a:pt x="150471" y="428264"/>
                </a:cubicBezTo>
                <a:cubicBezTo>
                  <a:pt x="73163" y="563555"/>
                  <a:pt x="183958" y="391824"/>
                  <a:pt x="92598" y="509286"/>
                </a:cubicBezTo>
                <a:cubicBezTo>
                  <a:pt x="75517" y="531247"/>
                  <a:pt x="46299" y="578734"/>
                  <a:pt x="46299" y="578734"/>
                </a:cubicBezTo>
                <a:lnTo>
                  <a:pt x="23150" y="671332"/>
                </a:lnTo>
                <a:cubicBezTo>
                  <a:pt x="19292" y="686765"/>
                  <a:pt x="16606" y="702539"/>
                  <a:pt x="11575" y="717631"/>
                </a:cubicBezTo>
                <a:lnTo>
                  <a:pt x="0" y="752355"/>
                </a:lnTo>
                <a:cubicBezTo>
                  <a:pt x="3858" y="922117"/>
                  <a:pt x="4356" y="1091989"/>
                  <a:pt x="11575" y="1261641"/>
                </a:cubicBezTo>
                <a:cubicBezTo>
                  <a:pt x="12094" y="1273831"/>
                  <a:pt x="17694" y="1285452"/>
                  <a:pt x="23150" y="1296365"/>
                </a:cubicBezTo>
                <a:cubicBezTo>
                  <a:pt x="29371" y="1308807"/>
                  <a:pt x="40078" y="1318647"/>
                  <a:pt x="46299" y="1331089"/>
                </a:cubicBezTo>
                <a:cubicBezTo>
                  <a:pt x="79801" y="1398092"/>
                  <a:pt x="26774" y="1334713"/>
                  <a:pt x="92598" y="1400537"/>
                </a:cubicBezTo>
                <a:cubicBezTo>
                  <a:pt x="121308" y="1486671"/>
                  <a:pt x="77237" y="1371708"/>
                  <a:pt x="150471" y="1481560"/>
                </a:cubicBezTo>
                <a:cubicBezTo>
                  <a:pt x="158187" y="1493135"/>
                  <a:pt x="162757" y="1507594"/>
                  <a:pt x="173620" y="1516284"/>
                </a:cubicBezTo>
                <a:cubicBezTo>
                  <a:pt x="183147" y="1523906"/>
                  <a:pt x="196770" y="1524000"/>
                  <a:pt x="208345" y="1527858"/>
                </a:cubicBezTo>
                <a:cubicBezTo>
                  <a:pt x="231494" y="1543291"/>
                  <a:pt x="268995" y="1547762"/>
                  <a:pt x="277793" y="1574157"/>
                </a:cubicBezTo>
                <a:cubicBezTo>
                  <a:pt x="281651" y="1585732"/>
                  <a:pt x="281745" y="1599354"/>
                  <a:pt x="289367" y="1608881"/>
                </a:cubicBezTo>
                <a:cubicBezTo>
                  <a:pt x="298057" y="1619744"/>
                  <a:pt x="313228" y="1623341"/>
                  <a:pt x="324091" y="1632031"/>
                </a:cubicBezTo>
                <a:cubicBezTo>
                  <a:pt x="342036" y="1646387"/>
                  <a:pt x="360362" y="1669847"/>
                  <a:pt x="370390" y="1689904"/>
                </a:cubicBezTo>
                <a:cubicBezTo>
                  <a:pt x="375846" y="1700817"/>
                  <a:pt x="378107" y="1713053"/>
                  <a:pt x="381965" y="1724628"/>
                </a:cubicBezTo>
                <a:cubicBezTo>
                  <a:pt x="393835" y="1878946"/>
                  <a:pt x="393539" y="1824794"/>
                  <a:pt x="393539" y="1886674"/>
                </a:cubicBezTo>
              </a:path>
            </a:pathLst>
          </a:custGeom>
          <a:ln w="28575">
            <a:prstDash val="dash"/>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3" name="Group 1"/>
          <p:cNvGrpSpPr>
            <a:grpSpLocks/>
          </p:cNvGrpSpPr>
          <p:nvPr/>
        </p:nvGrpSpPr>
        <p:grpSpPr bwMode="auto">
          <a:xfrm>
            <a:off x="683569" y="1358900"/>
            <a:ext cx="7704856" cy="4014316"/>
            <a:chOff x="2645" y="2139"/>
            <a:chExt cx="7815" cy="2760"/>
          </a:xfrm>
        </p:grpSpPr>
        <p:sp>
          <p:nvSpPr>
            <p:cNvPr id="8194" name="Rectangle 2"/>
            <p:cNvSpPr>
              <a:spLocks noChangeArrowheads="1"/>
            </p:cNvSpPr>
            <p:nvPr/>
          </p:nvSpPr>
          <p:spPr bwMode="auto">
            <a:xfrm>
              <a:off x="2645" y="2139"/>
              <a:ext cx="4410" cy="276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8195" name="Text Box 3"/>
            <p:cNvSpPr txBox="1">
              <a:spLocks noChangeArrowheads="1"/>
            </p:cNvSpPr>
            <p:nvPr/>
          </p:nvSpPr>
          <p:spPr bwMode="auto">
            <a:xfrm>
              <a:off x="3814" y="2325"/>
              <a:ext cx="2115" cy="51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t-IT" sz="2400" b="0" i="0" u="none" strike="noStrike" cap="none" normalizeH="0" baseline="0" dirty="0" smtClean="0">
                  <a:ln>
                    <a:noFill/>
                  </a:ln>
                  <a:solidFill>
                    <a:schemeClr val="tx1"/>
                  </a:solidFill>
                  <a:effectLst/>
                  <a:latin typeface="Calibri" pitchFamily="34" charset="0"/>
                  <a:cs typeface="Arial" pitchFamily="34" charset="0"/>
                </a:rPr>
                <a:t>IO (coscienza)</a:t>
              </a:r>
              <a:endParaRPr kumimoji="0" lang="it-IT"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8196" name="AutoShape 4"/>
            <p:cNvSpPr>
              <a:spLocks noChangeArrowheads="1"/>
            </p:cNvSpPr>
            <p:nvPr/>
          </p:nvSpPr>
          <p:spPr bwMode="auto">
            <a:xfrm rot="-5400000">
              <a:off x="4265" y="3009"/>
              <a:ext cx="1230" cy="690"/>
            </a:xfrm>
            <a:prstGeom prst="leftRightArrow">
              <a:avLst>
                <a:gd name="adj1" fmla="val 50000"/>
                <a:gd name="adj2" fmla="val 35652"/>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t-IT" sz="1000" b="0" i="1" u="none" strike="noStrike" cap="none" normalizeH="0" baseline="0" smtClean="0">
                  <a:ln>
                    <a:noFill/>
                  </a:ln>
                  <a:solidFill>
                    <a:schemeClr val="tx1"/>
                  </a:solidFill>
                  <a:effectLst/>
                  <a:latin typeface="Calibri" pitchFamily="34" charset="0"/>
                  <a:cs typeface="Arial" pitchFamily="34" charset="0"/>
                </a:rPr>
                <a:t>rapporto</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197" name="AutoShape 5"/>
            <p:cNvSpPr>
              <a:spLocks noChangeArrowheads="1"/>
            </p:cNvSpPr>
            <p:nvPr/>
          </p:nvSpPr>
          <p:spPr bwMode="auto">
            <a:xfrm>
              <a:off x="4227" y="3797"/>
              <a:ext cx="1305" cy="690"/>
            </a:xfrm>
            <a:prstGeom prst="leftRightArrow">
              <a:avLst>
                <a:gd name="adj1" fmla="val 50000"/>
                <a:gd name="adj2" fmla="val 37826"/>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t-IT" sz="1000" b="0" i="1" u="none" strike="noStrike" cap="none" normalizeH="0" baseline="0" dirty="0" smtClean="0">
                  <a:ln>
                    <a:noFill/>
                  </a:ln>
                  <a:solidFill>
                    <a:schemeClr val="tx1"/>
                  </a:solidFill>
                  <a:effectLst/>
                  <a:latin typeface="Calibri" pitchFamily="34" charset="0"/>
                  <a:cs typeface="Arial" pitchFamily="34" charset="0"/>
                </a:rPr>
                <a:t>rapporto</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198" name="Text Box 6"/>
            <p:cNvSpPr txBox="1">
              <a:spLocks noChangeArrowheads="1"/>
            </p:cNvSpPr>
            <p:nvPr/>
          </p:nvSpPr>
          <p:spPr bwMode="auto">
            <a:xfrm>
              <a:off x="2855" y="3444"/>
              <a:ext cx="1372" cy="133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it-IT" sz="2000" b="0" i="0" u="none" strike="noStrike" cap="none" normalizeH="0" baseline="0" dirty="0" smtClean="0">
                  <a:ln>
                    <a:noFill/>
                  </a:ln>
                  <a:solidFill>
                    <a:schemeClr val="tx1"/>
                  </a:solidFill>
                  <a:effectLst/>
                  <a:latin typeface="Calibri" pitchFamily="34" charset="0"/>
                  <a:cs typeface="Arial" pitchFamily="34" charset="0"/>
                </a:rPr>
                <a:t>Corpo</a:t>
              </a:r>
            </a:p>
            <a:p>
              <a:pPr marL="0" marR="0" lvl="0" indent="0" algn="r" defTabSz="914400" rtl="0" eaLnBrk="1" fontAlgn="base" latinLnBrk="0" hangingPunct="1">
                <a:lnSpc>
                  <a:spcPct val="100000"/>
                </a:lnSpc>
                <a:spcBef>
                  <a:spcPct val="0"/>
                </a:spcBef>
                <a:spcAft>
                  <a:spcPts val="1000"/>
                </a:spcAft>
                <a:buClrTx/>
                <a:buSzTx/>
                <a:buFontTx/>
                <a:buNone/>
                <a:tabLst/>
              </a:pPr>
              <a:r>
                <a:rPr kumimoji="0" lang="it-IT" sz="2000" b="0" i="0" u="none" strike="noStrike" cap="none" normalizeH="0" baseline="0" dirty="0" smtClean="0">
                  <a:ln>
                    <a:noFill/>
                  </a:ln>
                  <a:solidFill>
                    <a:schemeClr val="tx1"/>
                  </a:solidFill>
                  <a:effectLst/>
                  <a:latin typeface="Calibri" pitchFamily="34" charset="0"/>
                  <a:cs typeface="Arial" pitchFamily="34" charset="0"/>
                </a:rPr>
                <a:t>Finito</a:t>
              </a:r>
            </a:p>
            <a:p>
              <a:pPr marL="0" marR="0" lvl="0" indent="0" algn="r" defTabSz="914400" rtl="0" eaLnBrk="1" fontAlgn="base" latinLnBrk="0" hangingPunct="1">
                <a:lnSpc>
                  <a:spcPct val="100000"/>
                </a:lnSpc>
                <a:spcBef>
                  <a:spcPct val="0"/>
                </a:spcBef>
                <a:spcAft>
                  <a:spcPts val="1000"/>
                </a:spcAft>
                <a:buClrTx/>
                <a:buSzTx/>
                <a:buFontTx/>
                <a:buNone/>
                <a:tabLst/>
              </a:pPr>
              <a:r>
                <a:rPr kumimoji="0" lang="it-IT" sz="2000" b="0" i="0" u="none" strike="noStrike" cap="none" normalizeH="0" baseline="0" dirty="0" smtClean="0">
                  <a:ln>
                    <a:noFill/>
                  </a:ln>
                  <a:solidFill>
                    <a:schemeClr val="tx1"/>
                  </a:solidFill>
                  <a:effectLst/>
                  <a:latin typeface="Calibri" pitchFamily="34" charset="0"/>
                  <a:cs typeface="Arial" pitchFamily="34" charset="0"/>
                </a:rPr>
                <a:t>Tempo</a:t>
              </a:r>
            </a:p>
            <a:p>
              <a:pPr marL="0" marR="0" lvl="0" indent="0" algn="r" defTabSz="914400" rtl="0" eaLnBrk="1" fontAlgn="base" latinLnBrk="0" hangingPunct="1">
                <a:lnSpc>
                  <a:spcPct val="100000"/>
                </a:lnSpc>
                <a:spcBef>
                  <a:spcPct val="0"/>
                </a:spcBef>
                <a:spcAft>
                  <a:spcPts val="1000"/>
                </a:spcAft>
                <a:buClrTx/>
                <a:buSzTx/>
                <a:buFontTx/>
                <a:buNone/>
                <a:tabLst/>
              </a:pPr>
              <a:r>
                <a:rPr kumimoji="0" lang="it-IT" sz="2000" b="0" i="0" u="none" strike="noStrike" cap="none" normalizeH="0" baseline="0" dirty="0" smtClean="0">
                  <a:ln>
                    <a:noFill/>
                  </a:ln>
                  <a:solidFill>
                    <a:schemeClr val="tx1"/>
                  </a:solidFill>
                  <a:effectLst/>
                  <a:latin typeface="Calibri" pitchFamily="34" charset="0"/>
                  <a:cs typeface="Arial" pitchFamily="34" charset="0"/>
                </a:rPr>
                <a:t>Possibilità</a:t>
              </a:r>
              <a:endParaRPr kumimoji="0" lang="it-IT"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8199" name="Text Box 7"/>
            <p:cNvSpPr txBox="1">
              <a:spLocks noChangeArrowheads="1"/>
            </p:cNvSpPr>
            <p:nvPr/>
          </p:nvSpPr>
          <p:spPr bwMode="auto">
            <a:xfrm>
              <a:off x="5532" y="3444"/>
              <a:ext cx="1372" cy="133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t-IT" sz="2000" b="0" i="0" u="none" strike="noStrike" cap="none" normalizeH="0" baseline="0" dirty="0" smtClean="0">
                  <a:ln>
                    <a:noFill/>
                  </a:ln>
                  <a:solidFill>
                    <a:schemeClr val="tx1"/>
                  </a:solidFill>
                  <a:effectLst/>
                  <a:latin typeface="Calibri" pitchFamily="34" charset="0"/>
                  <a:cs typeface="Arial" pitchFamily="34" charset="0"/>
                </a:rPr>
                <a:t>Spirito</a:t>
              </a:r>
            </a:p>
            <a:p>
              <a:pPr marL="0" marR="0" lvl="0" indent="0" algn="l" defTabSz="914400" rtl="0" eaLnBrk="1" fontAlgn="base" latinLnBrk="0" hangingPunct="1">
                <a:lnSpc>
                  <a:spcPct val="100000"/>
                </a:lnSpc>
                <a:spcBef>
                  <a:spcPct val="0"/>
                </a:spcBef>
                <a:spcAft>
                  <a:spcPts val="1000"/>
                </a:spcAft>
                <a:buClrTx/>
                <a:buSzTx/>
                <a:buFontTx/>
                <a:buNone/>
                <a:tabLst/>
              </a:pPr>
              <a:r>
                <a:rPr kumimoji="0" lang="it-IT" sz="2000" b="0" i="0" u="none" strike="noStrike" cap="none" normalizeH="0" baseline="0" dirty="0" smtClean="0">
                  <a:ln>
                    <a:noFill/>
                  </a:ln>
                  <a:solidFill>
                    <a:schemeClr val="tx1"/>
                  </a:solidFill>
                  <a:effectLst/>
                  <a:latin typeface="Calibri" pitchFamily="34" charset="0"/>
                  <a:cs typeface="Arial" pitchFamily="34" charset="0"/>
                </a:rPr>
                <a:t>Infinito</a:t>
              </a:r>
            </a:p>
            <a:p>
              <a:pPr marL="0" marR="0" lvl="0" indent="0" algn="l" defTabSz="914400" rtl="0" eaLnBrk="1" fontAlgn="base" latinLnBrk="0" hangingPunct="1">
                <a:lnSpc>
                  <a:spcPct val="100000"/>
                </a:lnSpc>
                <a:spcBef>
                  <a:spcPct val="0"/>
                </a:spcBef>
                <a:spcAft>
                  <a:spcPts val="1000"/>
                </a:spcAft>
                <a:buClrTx/>
                <a:buSzTx/>
                <a:buFontTx/>
                <a:buNone/>
                <a:tabLst/>
              </a:pPr>
              <a:r>
                <a:rPr kumimoji="0" lang="it-IT" sz="2000" b="0" i="0" u="none" strike="noStrike" cap="none" normalizeH="0" baseline="0" dirty="0" smtClean="0">
                  <a:ln>
                    <a:noFill/>
                  </a:ln>
                  <a:solidFill>
                    <a:schemeClr val="tx1"/>
                  </a:solidFill>
                  <a:effectLst/>
                  <a:latin typeface="Calibri" pitchFamily="34" charset="0"/>
                  <a:cs typeface="Arial" pitchFamily="34" charset="0"/>
                </a:rPr>
                <a:t>Eternità</a:t>
              </a:r>
            </a:p>
            <a:p>
              <a:pPr marL="0" marR="0" lvl="0" indent="0" algn="l" defTabSz="914400" rtl="0" eaLnBrk="1" fontAlgn="base" latinLnBrk="0" hangingPunct="1">
                <a:lnSpc>
                  <a:spcPct val="100000"/>
                </a:lnSpc>
                <a:spcBef>
                  <a:spcPct val="0"/>
                </a:spcBef>
                <a:spcAft>
                  <a:spcPts val="1000"/>
                </a:spcAft>
                <a:buClrTx/>
                <a:buSzTx/>
                <a:buFontTx/>
                <a:buNone/>
                <a:tabLst/>
              </a:pPr>
              <a:r>
                <a:rPr kumimoji="0" lang="it-IT" sz="2000" b="0" i="0" u="none" strike="noStrike" cap="none" normalizeH="0" baseline="0" dirty="0" smtClean="0">
                  <a:ln>
                    <a:noFill/>
                  </a:ln>
                  <a:solidFill>
                    <a:schemeClr val="tx1"/>
                  </a:solidFill>
                  <a:effectLst/>
                  <a:latin typeface="Calibri" pitchFamily="34" charset="0"/>
                  <a:cs typeface="Arial" pitchFamily="34" charset="0"/>
                </a:rPr>
                <a:t>Necessità</a:t>
              </a:r>
              <a:endParaRPr kumimoji="0" lang="it-IT"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8200" name="AutoShape 8"/>
            <p:cNvSpPr>
              <a:spLocks noChangeArrowheads="1"/>
            </p:cNvSpPr>
            <p:nvPr/>
          </p:nvSpPr>
          <p:spPr bwMode="auto">
            <a:xfrm>
              <a:off x="7027" y="2968"/>
              <a:ext cx="1388" cy="690"/>
            </a:xfrm>
            <a:prstGeom prst="leftRightArrow">
              <a:avLst>
                <a:gd name="adj1" fmla="val 50000"/>
                <a:gd name="adj2" fmla="val 37826"/>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t-IT" sz="1000" b="0" i="1" u="none" strike="noStrike" cap="none" normalizeH="0" baseline="0" smtClean="0">
                  <a:ln>
                    <a:noFill/>
                  </a:ln>
                  <a:solidFill>
                    <a:schemeClr val="tx1"/>
                  </a:solidFill>
                  <a:effectLst/>
                  <a:latin typeface="Calibri" pitchFamily="34" charset="0"/>
                  <a:cs typeface="Arial" pitchFamily="34" charset="0"/>
                </a:rPr>
                <a:t>rapporto</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201" name="Text Box 9"/>
            <p:cNvSpPr txBox="1">
              <a:spLocks noChangeArrowheads="1"/>
            </p:cNvSpPr>
            <p:nvPr/>
          </p:nvSpPr>
          <p:spPr bwMode="auto">
            <a:xfrm>
              <a:off x="8360" y="2844"/>
              <a:ext cx="2100" cy="11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it-IT" sz="24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it-IT" sz="2400" b="0" i="0" u="none" strike="noStrike" cap="none" normalizeH="0" baseline="0" dirty="0" smtClean="0">
                  <a:ln>
                    <a:noFill/>
                  </a:ln>
                  <a:solidFill>
                    <a:schemeClr val="tx1"/>
                  </a:solidFill>
                  <a:effectLst/>
                  <a:latin typeface="Calibri" pitchFamily="34" charset="0"/>
                  <a:cs typeface="Arial" pitchFamily="34" charset="0"/>
                </a:rPr>
                <a:t>DIO</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it-IT" sz="20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12" name="CasellaDiTesto 11"/>
          <p:cNvSpPr txBox="1"/>
          <p:nvPr/>
        </p:nvSpPr>
        <p:spPr>
          <a:xfrm>
            <a:off x="2915816" y="332656"/>
            <a:ext cx="2808312" cy="954107"/>
          </a:xfrm>
          <a:prstGeom prst="rect">
            <a:avLst/>
          </a:prstGeom>
          <a:noFill/>
        </p:spPr>
        <p:txBody>
          <a:bodyPr wrap="square" rtlCol="0">
            <a:spAutoFit/>
          </a:bodyPr>
          <a:lstStyle/>
          <a:p>
            <a:pPr algn="ctr"/>
            <a:r>
              <a:rPr lang="it-IT" sz="2800" b="1" dirty="0" smtClean="0"/>
              <a:t>UOMO</a:t>
            </a:r>
          </a:p>
          <a:p>
            <a:pPr algn="ctr"/>
            <a:r>
              <a:rPr lang="it-IT" sz="2800" b="1" dirty="0" smtClean="0"/>
              <a:t>=</a:t>
            </a:r>
            <a:endParaRPr lang="it-IT" sz="2800" b="1" dirty="0"/>
          </a:p>
        </p:txBody>
      </p:sp>
      <p:sp>
        <p:nvSpPr>
          <p:cNvPr id="13" name="CasellaDiTesto 12"/>
          <p:cNvSpPr txBox="1"/>
          <p:nvPr/>
        </p:nvSpPr>
        <p:spPr>
          <a:xfrm>
            <a:off x="611560" y="5589240"/>
            <a:ext cx="8208912" cy="954107"/>
          </a:xfrm>
          <a:prstGeom prst="rect">
            <a:avLst/>
          </a:prstGeom>
          <a:noFill/>
        </p:spPr>
        <p:txBody>
          <a:bodyPr wrap="square" rtlCol="0">
            <a:spAutoFit/>
          </a:bodyPr>
          <a:lstStyle/>
          <a:p>
            <a:pPr algn="just">
              <a:buFont typeface="Arial" pitchFamily="34" charset="0"/>
              <a:buChar char="•"/>
            </a:pPr>
            <a:r>
              <a:rPr lang="it-IT" sz="2800" dirty="0" smtClean="0"/>
              <a:t> E’ un rapporto che si rapporta con se stesso</a:t>
            </a:r>
          </a:p>
          <a:p>
            <a:pPr algn="just">
              <a:buFont typeface="Arial" pitchFamily="34" charset="0"/>
              <a:buChar char="•"/>
            </a:pPr>
            <a:r>
              <a:rPr lang="it-IT" sz="2800" dirty="0" smtClean="0"/>
              <a:t> E’ un essere creato, posto da Dio </a:t>
            </a:r>
            <a:endParaRPr lang="it-IT" sz="2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188640"/>
            <a:ext cx="8229600" cy="1143000"/>
          </a:xfrm>
        </p:spPr>
        <p:txBody>
          <a:bodyPr/>
          <a:lstStyle/>
          <a:p>
            <a:r>
              <a:rPr lang="it-IT" dirty="0" smtClean="0"/>
              <a:t>Uomo disperato</a:t>
            </a:r>
            <a:endParaRPr lang="it-IT" dirty="0"/>
          </a:p>
        </p:txBody>
      </p:sp>
      <p:sp>
        <p:nvSpPr>
          <p:cNvPr id="3" name="CasellaDiTesto 2"/>
          <p:cNvSpPr txBox="1"/>
          <p:nvPr/>
        </p:nvSpPr>
        <p:spPr>
          <a:xfrm>
            <a:off x="395536" y="1484784"/>
            <a:ext cx="2664296" cy="156966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it-IT" sz="3200" dirty="0" smtClean="0"/>
              <a:t>Colui che non sa di essere disperato</a:t>
            </a:r>
            <a:endParaRPr lang="it-IT" sz="3200" b="1" dirty="0" smtClean="0"/>
          </a:p>
        </p:txBody>
      </p:sp>
      <p:sp>
        <p:nvSpPr>
          <p:cNvPr id="4" name="Rettangolo 3"/>
          <p:cNvSpPr/>
          <p:nvPr/>
        </p:nvSpPr>
        <p:spPr>
          <a:xfrm>
            <a:off x="4283968" y="1484784"/>
            <a:ext cx="4680520" cy="138499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it-IT" sz="2800" b="1" dirty="0" smtClean="0"/>
              <a:t>Disperazione di voler essere se stesso</a:t>
            </a:r>
          </a:p>
          <a:p>
            <a:pPr algn="r"/>
            <a:r>
              <a:rPr lang="it-IT" sz="2800" dirty="0" smtClean="0"/>
              <a:t>= SPIRITO</a:t>
            </a:r>
            <a:endParaRPr lang="it-IT" sz="2800" dirty="0"/>
          </a:p>
        </p:txBody>
      </p:sp>
      <p:sp>
        <p:nvSpPr>
          <p:cNvPr id="5" name="CasellaDiTesto 4"/>
          <p:cNvSpPr txBox="1"/>
          <p:nvPr/>
        </p:nvSpPr>
        <p:spPr>
          <a:xfrm>
            <a:off x="251520" y="3501008"/>
            <a:ext cx="2952328" cy="1200329"/>
          </a:xfrm>
          <a:prstGeom prst="rect">
            <a:avLst/>
          </a:prstGeom>
          <a:noFill/>
        </p:spPr>
        <p:txBody>
          <a:bodyPr wrap="square" rtlCol="0">
            <a:spAutoFit/>
          </a:bodyPr>
          <a:lstStyle/>
          <a:p>
            <a:pPr algn="just"/>
            <a:r>
              <a:rPr lang="it-IT" sz="2400" dirty="0" smtClean="0"/>
              <a:t>È inconsapevole della propria natura, di essere spirito</a:t>
            </a:r>
          </a:p>
        </p:txBody>
      </p:sp>
      <p:sp>
        <p:nvSpPr>
          <p:cNvPr id="6" name="Rettangolo 5"/>
          <p:cNvSpPr/>
          <p:nvPr/>
        </p:nvSpPr>
        <p:spPr>
          <a:xfrm>
            <a:off x="3851920" y="4005064"/>
            <a:ext cx="4680520" cy="138499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it-IT" sz="2800" b="1" dirty="0" smtClean="0"/>
              <a:t>Disperazione di  NON voler essere se stesso</a:t>
            </a:r>
          </a:p>
          <a:p>
            <a:pPr algn="r"/>
            <a:r>
              <a:rPr lang="it-IT" sz="2800" dirty="0" smtClean="0"/>
              <a:t>= AUTOSUFFICIENTE</a:t>
            </a:r>
            <a:endParaRPr lang="it-IT" sz="2800" dirty="0"/>
          </a:p>
        </p:txBody>
      </p:sp>
      <p:sp>
        <p:nvSpPr>
          <p:cNvPr id="7" name="CasellaDiTesto 6"/>
          <p:cNvSpPr txBox="1"/>
          <p:nvPr/>
        </p:nvSpPr>
        <p:spPr>
          <a:xfrm>
            <a:off x="4139952" y="3068960"/>
            <a:ext cx="5004048" cy="461665"/>
          </a:xfrm>
          <a:prstGeom prst="rect">
            <a:avLst/>
          </a:prstGeom>
          <a:noFill/>
        </p:spPr>
        <p:txBody>
          <a:bodyPr wrap="square" rtlCol="0">
            <a:spAutoFit/>
          </a:bodyPr>
          <a:lstStyle/>
          <a:p>
            <a:pPr algn="just"/>
            <a:r>
              <a:rPr lang="it-IT" sz="2400" dirty="0" smtClean="0"/>
              <a:t>Ma l’uomo è troppo debole e limitato</a:t>
            </a:r>
          </a:p>
        </p:txBody>
      </p:sp>
      <p:sp>
        <p:nvSpPr>
          <p:cNvPr id="8" name="CasellaDiTesto 7"/>
          <p:cNvSpPr txBox="1"/>
          <p:nvPr/>
        </p:nvSpPr>
        <p:spPr>
          <a:xfrm>
            <a:off x="3923928" y="5733256"/>
            <a:ext cx="3744416" cy="461665"/>
          </a:xfrm>
          <a:prstGeom prst="rect">
            <a:avLst/>
          </a:prstGeom>
          <a:noFill/>
        </p:spPr>
        <p:txBody>
          <a:bodyPr wrap="square" rtlCol="0">
            <a:spAutoFit/>
          </a:bodyPr>
          <a:lstStyle/>
          <a:p>
            <a:pPr algn="just"/>
            <a:r>
              <a:rPr lang="it-IT" sz="2400" dirty="0" smtClean="0"/>
              <a:t>Ma l’uomo è posto da Dio</a:t>
            </a:r>
          </a:p>
        </p:txBody>
      </p:sp>
      <p:cxnSp>
        <p:nvCxnSpPr>
          <p:cNvPr id="10" name="Connettore 2 9"/>
          <p:cNvCxnSpPr/>
          <p:nvPr/>
        </p:nvCxnSpPr>
        <p:spPr>
          <a:xfrm flipH="1">
            <a:off x="1835696" y="980728"/>
            <a:ext cx="792088"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Connettore 2 11"/>
          <p:cNvCxnSpPr/>
          <p:nvPr/>
        </p:nvCxnSpPr>
        <p:spPr>
          <a:xfrm>
            <a:off x="4355976" y="1124744"/>
            <a:ext cx="432048"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Connettore 2 13"/>
          <p:cNvCxnSpPr/>
          <p:nvPr/>
        </p:nvCxnSpPr>
        <p:spPr>
          <a:xfrm>
            <a:off x="3707904" y="1124744"/>
            <a:ext cx="504056" cy="28803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Connettore 2 15"/>
          <p:cNvCxnSpPr/>
          <p:nvPr/>
        </p:nvCxnSpPr>
        <p:spPr>
          <a:xfrm>
            <a:off x="1475656" y="3068960"/>
            <a:ext cx="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Connettore 2 16"/>
          <p:cNvCxnSpPr/>
          <p:nvPr/>
        </p:nvCxnSpPr>
        <p:spPr>
          <a:xfrm>
            <a:off x="6012160" y="2852936"/>
            <a:ext cx="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Connettore 2 17"/>
          <p:cNvCxnSpPr/>
          <p:nvPr/>
        </p:nvCxnSpPr>
        <p:spPr>
          <a:xfrm>
            <a:off x="5292080" y="5373216"/>
            <a:ext cx="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571736" y="428604"/>
            <a:ext cx="395531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it-IT" sz="3200" dirty="0" smtClean="0"/>
              <a:t>Danimarca, 1813-1855</a:t>
            </a:r>
          </a:p>
        </p:txBody>
      </p:sp>
      <p:sp>
        <p:nvSpPr>
          <p:cNvPr id="3" name="CasellaDiTesto 2"/>
          <p:cNvSpPr txBox="1"/>
          <p:nvPr/>
        </p:nvSpPr>
        <p:spPr>
          <a:xfrm>
            <a:off x="214282" y="1285860"/>
            <a:ext cx="8715436"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it-IT" sz="3200" dirty="0" smtClean="0"/>
              <a:t>Studia teologia. 1841: </a:t>
            </a:r>
            <a:r>
              <a:rPr lang="it-IT" sz="3200" i="1" dirty="0" smtClean="0"/>
              <a:t>Sul concetto dell’ironia con particolare riguardo a Socrate</a:t>
            </a:r>
            <a:endParaRPr lang="it-IT" sz="3200" dirty="0" smtClean="0"/>
          </a:p>
        </p:txBody>
      </p:sp>
      <p:sp>
        <p:nvSpPr>
          <p:cNvPr id="4" name="CasellaDiTesto 3"/>
          <p:cNvSpPr txBox="1"/>
          <p:nvPr/>
        </p:nvSpPr>
        <p:spPr>
          <a:xfrm>
            <a:off x="214282" y="2571744"/>
            <a:ext cx="4214842"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it-IT" sz="3200" dirty="0" smtClean="0"/>
              <a:t>Rapporto difficile col padre</a:t>
            </a:r>
          </a:p>
        </p:txBody>
      </p:sp>
      <p:sp>
        <p:nvSpPr>
          <p:cNvPr id="5" name="CasellaDiTesto 4"/>
          <p:cNvSpPr txBox="1"/>
          <p:nvPr/>
        </p:nvSpPr>
        <p:spPr>
          <a:xfrm>
            <a:off x="4786314" y="2571744"/>
            <a:ext cx="4143404"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it-IT" sz="3200" dirty="0" smtClean="0"/>
              <a:t>Muoiono la madre e 5 dei suoi 6 fratelli.</a:t>
            </a:r>
          </a:p>
        </p:txBody>
      </p:sp>
      <p:sp>
        <p:nvSpPr>
          <p:cNvPr id="6" name="CasellaDiTesto 5"/>
          <p:cNvSpPr txBox="1"/>
          <p:nvPr/>
        </p:nvSpPr>
        <p:spPr>
          <a:xfrm>
            <a:off x="214282" y="3857628"/>
            <a:ext cx="8715436" cy="1077218"/>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it-IT" sz="3200" dirty="0" smtClean="0"/>
              <a:t>“scheggia nelle carni”… “grave colpa che grava sulla famiglia”… malinconia, angoscia, tormento</a:t>
            </a:r>
          </a:p>
        </p:txBody>
      </p:sp>
      <p:sp>
        <p:nvSpPr>
          <p:cNvPr id="7" name="CasellaDiTesto 6"/>
          <p:cNvSpPr txBox="1"/>
          <p:nvPr/>
        </p:nvSpPr>
        <p:spPr>
          <a:xfrm>
            <a:off x="214282" y="5072074"/>
            <a:ext cx="8715436"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it-IT" sz="3200" dirty="0" smtClean="0"/>
              <a:t>Relazione con Regina </a:t>
            </a:r>
            <a:r>
              <a:rPr lang="it-IT" sz="3200" dirty="0" err="1" smtClean="0"/>
              <a:t>Olsen</a:t>
            </a:r>
            <a:endParaRPr lang="it-IT" sz="3200"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357290" y="1428736"/>
            <a:ext cx="6500858" cy="156966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it-IT" sz="3200" dirty="0" smtClean="0"/>
              <a:t>L’</a:t>
            </a:r>
            <a:r>
              <a:rPr lang="it-IT" sz="3200" b="1" dirty="0" smtClean="0"/>
              <a:t>ANGOSCIA</a:t>
            </a:r>
            <a:r>
              <a:rPr lang="it-IT" sz="3200" dirty="0" smtClean="0"/>
              <a:t> E’ INEVITABILE, PERCHE’ DERIVA DALLE CARATTERISTICHE DELLA SCELTA</a:t>
            </a:r>
            <a:endParaRPr lang="it-IT" sz="3200" b="1" dirty="0" smtClean="0"/>
          </a:p>
        </p:txBody>
      </p:sp>
      <p:sp>
        <p:nvSpPr>
          <p:cNvPr id="3" name="CasellaDiTesto 2"/>
          <p:cNvSpPr txBox="1"/>
          <p:nvPr/>
        </p:nvSpPr>
        <p:spPr>
          <a:xfrm>
            <a:off x="1428728" y="4143380"/>
            <a:ext cx="6500858" cy="1077218"/>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it-IT" sz="3200" dirty="0" smtClean="0"/>
              <a:t>LA </a:t>
            </a:r>
            <a:r>
              <a:rPr lang="it-IT" sz="3200" b="1" dirty="0" smtClean="0"/>
              <a:t>DISPERAZIONE</a:t>
            </a:r>
            <a:r>
              <a:rPr lang="it-IT" sz="3200" dirty="0" smtClean="0"/>
              <a:t> SI PUO’ EVITARE, SCEGLIENDO BENE</a:t>
            </a:r>
            <a:endParaRPr lang="it-IT" sz="3200" b="1" dirty="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51520" y="1988840"/>
            <a:ext cx="3096344" cy="169277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just"/>
            <a:endParaRPr lang="it-IT" sz="2400" dirty="0" smtClean="0"/>
          </a:p>
          <a:p>
            <a:pPr algn="just"/>
            <a:endParaRPr lang="it-IT" sz="800" dirty="0" smtClean="0"/>
          </a:p>
          <a:p>
            <a:pPr algn="just"/>
            <a:r>
              <a:rPr lang="it-IT" sz="2400" dirty="0" smtClean="0"/>
              <a:t>Tre macro-possibilità, tre possibili scelte da compiere sul proprio io</a:t>
            </a:r>
          </a:p>
        </p:txBody>
      </p:sp>
      <p:sp>
        <p:nvSpPr>
          <p:cNvPr id="3" name="CasellaDiTesto 2"/>
          <p:cNvSpPr txBox="1"/>
          <p:nvPr/>
        </p:nvSpPr>
        <p:spPr>
          <a:xfrm>
            <a:off x="611560" y="1628800"/>
            <a:ext cx="216024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sz="3600" dirty="0" smtClean="0"/>
              <a:t>TRE STADI</a:t>
            </a:r>
          </a:p>
        </p:txBody>
      </p:sp>
      <p:sp>
        <p:nvSpPr>
          <p:cNvPr id="5" name="CasellaDiTesto 4"/>
          <p:cNvSpPr txBox="1"/>
          <p:nvPr/>
        </p:nvSpPr>
        <p:spPr>
          <a:xfrm>
            <a:off x="4211960" y="2204864"/>
            <a:ext cx="3096344" cy="830997"/>
          </a:xfrm>
          <a:prstGeom prst="rect">
            <a:avLst/>
          </a:prstGeom>
          <a:noFill/>
        </p:spPr>
        <p:txBody>
          <a:bodyPr wrap="square" rtlCol="0">
            <a:spAutoFit/>
          </a:bodyPr>
          <a:lstStyle/>
          <a:p>
            <a:pPr algn="ctr"/>
            <a:r>
              <a:rPr lang="it-IT" sz="2400" b="1" dirty="0" smtClean="0"/>
              <a:t>Non</a:t>
            </a:r>
            <a:r>
              <a:rPr lang="it-IT" sz="2400" dirty="0" smtClean="0"/>
              <a:t> c’è passaggio </a:t>
            </a:r>
            <a:r>
              <a:rPr lang="it-IT" sz="2400" b="1" dirty="0" smtClean="0"/>
              <a:t>graduale</a:t>
            </a:r>
          </a:p>
        </p:txBody>
      </p:sp>
      <p:sp>
        <p:nvSpPr>
          <p:cNvPr id="6" name="CasellaDiTesto 5"/>
          <p:cNvSpPr txBox="1"/>
          <p:nvPr/>
        </p:nvSpPr>
        <p:spPr>
          <a:xfrm>
            <a:off x="2411760" y="4221088"/>
            <a:ext cx="3096344" cy="1200329"/>
          </a:xfrm>
          <a:prstGeom prst="rect">
            <a:avLst/>
          </a:prstGeom>
          <a:noFill/>
        </p:spPr>
        <p:txBody>
          <a:bodyPr wrap="square" rtlCol="0">
            <a:spAutoFit/>
          </a:bodyPr>
          <a:lstStyle/>
          <a:p>
            <a:pPr algn="just"/>
            <a:r>
              <a:rPr lang="it-IT" sz="2400" dirty="0" smtClean="0"/>
              <a:t>Una scelta esclude tutte le altre: </a:t>
            </a:r>
            <a:r>
              <a:rPr lang="it-IT" sz="2400" b="1" dirty="0" smtClean="0"/>
              <a:t>AUT-AUT</a:t>
            </a:r>
            <a:r>
              <a:rPr lang="it-IT" sz="2400" dirty="0" smtClean="0"/>
              <a:t> (</a:t>
            </a:r>
            <a:r>
              <a:rPr lang="it-IT" sz="2400" dirty="0" err="1" smtClean="0"/>
              <a:t>o…</a:t>
            </a:r>
            <a:r>
              <a:rPr lang="it-IT" sz="2400" dirty="0" smtClean="0"/>
              <a:t> </a:t>
            </a:r>
            <a:r>
              <a:rPr lang="it-IT" sz="2400" dirty="0" err="1" smtClean="0"/>
              <a:t>o…</a:t>
            </a:r>
            <a:r>
              <a:rPr lang="it-IT" sz="2400" dirty="0" smtClean="0"/>
              <a:t>)</a:t>
            </a:r>
          </a:p>
        </p:txBody>
      </p:sp>
      <p:sp>
        <p:nvSpPr>
          <p:cNvPr id="7" name="CasellaDiTesto 6"/>
          <p:cNvSpPr txBox="1"/>
          <p:nvPr/>
        </p:nvSpPr>
        <p:spPr>
          <a:xfrm>
            <a:off x="5724128" y="3789040"/>
            <a:ext cx="3096344" cy="1938992"/>
          </a:xfrm>
          <a:prstGeom prst="rect">
            <a:avLst/>
          </a:prstGeom>
          <a:noFill/>
        </p:spPr>
        <p:txBody>
          <a:bodyPr wrap="square" rtlCol="0">
            <a:spAutoFit/>
          </a:bodyPr>
          <a:lstStyle/>
          <a:p>
            <a:pPr algn="just"/>
            <a:r>
              <a:rPr lang="it-IT" sz="2400" dirty="0" smtClean="0"/>
              <a:t>C’è uno stacco netto tra gli stadi: per passare a un altro stadio c’è bisogno di un </a:t>
            </a:r>
            <a:r>
              <a:rPr lang="it-IT" sz="2400" b="1" dirty="0" smtClean="0"/>
              <a:t>SALTO</a:t>
            </a:r>
          </a:p>
        </p:txBody>
      </p:sp>
      <p:cxnSp>
        <p:nvCxnSpPr>
          <p:cNvPr id="9" name="Connettore 2 8"/>
          <p:cNvCxnSpPr>
            <a:endCxn id="5" idx="1"/>
          </p:cNvCxnSpPr>
          <p:nvPr/>
        </p:nvCxnSpPr>
        <p:spPr>
          <a:xfrm flipV="1">
            <a:off x="3347864" y="2620363"/>
            <a:ext cx="864096" cy="1654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 name="Connettore 2 9"/>
          <p:cNvCxnSpPr/>
          <p:nvPr/>
        </p:nvCxnSpPr>
        <p:spPr>
          <a:xfrm flipH="1">
            <a:off x="4355976" y="3068960"/>
            <a:ext cx="1224136" cy="108012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3" name="Connettore 2 12"/>
          <p:cNvCxnSpPr/>
          <p:nvPr/>
        </p:nvCxnSpPr>
        <p:spPr>
          <a:xfrm>
            <a:off x="5868144" y="3068960"/>
            <a:ext cx="936104" cy="64807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5122" name="Picture 2" descr="Risultati immagini per salto"/>
          <p:cNvPicPr>
            <a:picLocks noChangeAspect="1" noChangeArrowheads="1"/>
          </p:cNvPicPr>
          <p:nvPr/>
        </p:nvPicPr>
        <p:blipFill>
          <a:blip r:embed="rId2" cstate="print"/>
          <a:srcRect/>
          <a:stretch>
            <a:fillRect/>
          </a:stretch>
        </p:blipFill>
        <p:spPr bwMode="auto">
          <a:xfrm>
            <a:off x="6876256" y="5301208"/>
            <a:ext cx="1832604" cy="1374453"/>
          </a:xfrm>
          <a:prstGeom prst="rect">
            <a:avLst/>
          </a:prstGeom>
          <a:noFill/>
          <a:effectLst>
            <a:innerShdw blurRad="63500" dist="50800" dir="2700000">
              <a:prstClr val="black">
                <a:alpha val="50000"/>
              </a:prstClr>
            </a:innerShdw>
          </a:effectLst>
        </p:spPr>
      </p:pic>
      <p:sp>
        <p:nvSpPr>
          <p:cNvPr id="5124" name="AutoShape 4" descr="Risultati immagini per aut au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CasellaDiTesto 29"/>
          <p:cNvSpPr txBox="1"/>
          <p:nvPr/>
        </p:nvSpPr>
        <p:spPr>
          <a:xfrm>
            <a:off x="3995936" y="5373216"/>
            <a:ext cx="3456384" cy="1200329"/>
          </a:xfrm>
          <a:prstGeom prst="rect">
            <a:avLst/>
          </a:prstGeom>
          <a:noFill/>
          <a:ln>
            <a:solidFill>
              <a:schemeClr val="tx1"/>
            </a:solidFill>
            <a:prstDash val="lgDash"/>
          </a:ln>
        </p:spPr>
        <p:txBody>
          <a:bodyPr wrap="square" rtlCol="0">
            <a:spAutoFit/>
          </a:bodyPr>
          <a:lstStyle/>
          <a:p>
            <a:pPr algn="just"/>
            <a:endParaRPr lang="it-IT" sz="2400" dirty="0" smtClean="0"/>
          </a:p>
          <a:p>
            <a:pPr algn="just"/>
            <a:r>
              <a:rPr lang="it-IT" sz="2400" dirty="0" smtClean="0"/>
              <a:t>L’uomo raggiunge il vero se stesso, grazie alla fede</a:t>
            </a:r>
          </a:p>
        </p:txBody>
      </p:sp>
      <p:sp>
        <p:nvSpPr>
          <p:cNvPr id="29" name="CasellaDiTesto 28"/>
          <p:cNvSpPr txBox="1"/>
          <p:nvPr/>
        </p:nvSpPr>
        <p:spPr>
          <a:xfrm>
            <a:off x="3995936" y="2996952"/>
            <a:ext cx="4536504" cy="1938992"/>
          </a:xfrm>
          <a:prstGeom prst="rect">
            <a:avLst/>
          </a:prstGeom>
          <a:noFill/>
          <a:ln>
            <a:solidFill>
              <a:schemeClr val="tx1"/>
            </a:solidFill>
            <a:prstDash val="lgDash"/>
          </a:ln>
        </p:spPr>
        <p:txBody>
          <a:bodyPr wrap="square" rtlCol="0">
            <a:spAutoFit/>
          </a:bodyPr>
          <a:lstStyle/>
          <a:p>
            <a:pPr algn="just"/>
            <a:endParaRPr lang="it-IT" sz="2400" dirty="0" smtClean="0"/>
          </a:p>
          <a:p>
            <a:pPr algn="just"/>
            <a:r>
              <a:rPr lang="it-IT" sz="2400" dirty="0" smtClean="0"/>
              <a:t>L’uomo fa una scelta: sceglie la moralità, il dovere, la responsabilità, l’inserimento nell’universale umanità</a:t>
            </a:r>
          </a:p>
        </p:txBody>
      </p:sp>
      <p:sp>
        <p:nvSpPr>
          <p:cNvPr id="28" name="CasellaDiTesto 27"/>
          <p:cNvSpPr txBox="1"/>
          <p:nvPr/>
        </p:nvSpPr>
        <p:spPr>
          <a:xfrm>
            <a:off x="4067944" y="1124744"/>
            <a:ext cx="4320480" cy="1200329"/>
          </a:xfrm>
          <a:prstGeom prst="rect">
            <a:avLst/>
          </a:prstGeom>
          <a:noFill/>
          <a:ln>
            <a:solidFill>
              <a:schemeClr val="tx1"/>
            </a:solidFill>
            <a:prstDash val="lgDash"/>
          </a:ln>
        </p:spPr>
        <p:txBody>
          <a:bodyPr wrap="square" rtlCol="0">
            <a:spAutoFit/>
          </a:bodyPr>
          <a:lstStyle/>
          <a:p>
            <a:pPr algn="just"/>
            <a:endParaRPr lang="it-IT" sz="2400" dirty="0" smtClean="0"/>
          </a:p>
          <a:p>
            <a:pPr algn="just"/>
            <a:r>
              <a:rPr lang="it-IT" sz="2400" dirty="0" smtClean="0"/>
              <a:t>Ricerca del piacere, del godi-mento immediato fuori di sé</a:t>
            </a:r>
          </a:p>
        </p:txBody>
      </p:sp>
      <p:sp>
        <p:nvSpPr>
          <p:cNvPr id="3" name="CasellaDiTesto 2"/>
          <p:cNvSpPr txBox="1"/>
          <p:nvPr/>
        </p:nvSpPr>
        <p:spPr>
          <a:xfrm>
            <a:off x="539552" y="2996952"/>
            <a:ext cx="216024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sz="3600" dirty="0" smtClean="0"/>
              <a:t>TRE STADI</a:t>
            </a:r>
          </a:p>
        </p:txBody>
      </p:sp>
      <p:cxnSp>
        <p:nvCxnSpPr>
          <p:cNvPr id="18" name="Connettore 1 17"/>
          <p:cNvCxnSpPr/>
          <p:nvPr/>
        </p:nvCxnSpPr>
        <p:spPr>
          <a:xfrm>
            <a:off x="3131840" y="1196752"/>
            <a:ext cx="0" cy="4392488"/>
          </a:xfrm>
          <a:prstGeom prst="line">
            <a:avLst/>
          </a:prstGeom>
        </p:spPr>
        <p:style>
          <a:lnRef idx="2">
            <a:schemeClr val="dk1"/>
          </a:lnRef>
          <a:fillRef idx="0">
            <a:schemeClr val="dk1"/>
          </a:fillRef>
          <a:effectRef idx="1">
            <a:schemeClr val="dk1"/>
          </a:effectRef>
          <a:fontRef idx="minor">
            <a:schemeClr val="tx1"/>
          </a:fontRef>
        </p:style>
      </p:cxnSp>
      <p:cxnSp>
        <p:nvCxnSpPr>
          <p:cNvPr id="19" name="Connettore 1 18"/>
          <p:cNvCxnSpPr/>
          <p:nvPr/>
        </p:nvCxnSpPr>
        <p:spPr>
          <a:xfrm flipV="1">
            <a:off x="3131840" y="1196752"/>
            <a:ext cx="711696" cy="8384"/>
          </a:xfrm>
          <a:prstGeom prst="line">
            <a:avLst/>
          </a:prstGeom>
        </p:spPr>
        <p:style>
          <a:lnRef idx="2">
            <a:schemeClr val="dk1"/>
          </a:lnRef>
          <a:fillRef idx="0">
            <a:schemeClr val="dk1"/>
          </a:fillRef>
          <a:effectRef idx="1">
            <a:schemeClr val="dk1"/>
          </a:effectRef>
          <a:fontRef idx="minor">
            <a:schemeClr val="tx1"/>
          </a:fontRef>
        </p:style>
      </p:cxnSp>
      <p:cxnSp>
        <p:nvCxnSpPr>
          <p:cNvPr id="21" name="Connettore 1 20"/>
          <p:cNvCxnSpPr/>
          <p:nvPr/>
        </p:nvCxnSpPr>
        <p:spPr>
          <a:xfrm flipV="1">
            <a:off x="3131840" y="5589240"/>
            <a:ext cx="711696" cy="8384"/>
          </a:xfrm>
          <a:prstGeom prst="line">
            <a:avLst/>
          </a:prstGeom>
        </p:spPr>
        <p:style>
          <a:lnRef idx="2">
            <a:schemeClr val="dk1"/>
          </a:lnRef>
          <a:fillRef idx="0">
            <a:schemeClr val="dk1"/>
          </a:fillRef>
          <a:effectRef idx="1">
            <a:schemeClr val="dk1"/>
          </a:effectRef>
          <a:fontRef idx="minor">
            <a:schemeClr val="tx1"/>
          </a:fontRef>
        </p:style>
      </p:cxnSp>
      <p:cxnSp>
        <p:nvCxnSpPr>
          <p:cNvPr id="22" name="Connettore 1 21"/>
          <p:cNvCxnSpPr/>
          <p:nvPr/>
        </p:nvCxnSpPr>
        <p:spPr>
          <a:xfrm flipV="1">
            <a:off x="3131840" y="2996952"/>
            <a:ext cx="711696" cy="8384"/>
          </a:xfrm>
          <a:prstGeom prst="line">
            <a:avLst/>
          </a:prstGeom>
        </p:spPr>
        <p:style>
          <a:lnRef idx="2">
            <a:schemeClr val="dk1"/>
          </a:lnRef>
          <a:fillRef idx="0">
            <a:schemeClr val="dk1"/>
          </a:fillRef>
          <a:effectRef idx="1">
            <a:schemeClr val="dk1"/>
          </a:effectRef>
          <a:fontRef idx="minor">
            <a:schemeClr val="tx1"/>
          </a:fontRef>
        </p:style>
      </p:cxnSp>
      <p:cxnSp>
        <p:nvCxnSpPr>
          <p:cNvPr id="23" name="Connettore 1 22"/>
          <p:cNvCxnSpPr/>
          <p:nvPr/>
        </p:nvCxnSpPr>
        <p:spPr>
          <a:xfrm flipV="1">
            <a:off x="2699792" y="3284984"/>
            <a:ext cx="432048" cy="8384"/>
          </a:xfrm>
          <a:prstGeom prst="line">
            <a:avLst/>
          </a:prstGeom>
        </p:spPr>
        <p:style>
          <a:lnRef idx="2">
            <a:schemeClr val="dk1"/>
          </a:lnRef>
          <a:fillRef idx="0">
            <a:schemeClr val="dk1"/>
          </a:fillRef>
          <a:effectRef idx="1">
            <a:schemeClr val="dk1"/>
          </a:effectRef>
          <a:fontRef idx="minor">
            <a:schemeClr val="tx1"/>
          </a:fontRef>
        </p:style>
      </p:cxnSp>
      <p:sp>
        <p:nvSpPr>
          <p:cNvPr id="25" name="CasellaDiTesto 24"/>
          <p:cNvSpPr txBox="1"/>
          <p:nvPr/>
        </p:nvSpPr>
        <p:spPr>
          <a:xfrm>
            <a:off x="3851920" y="908720"/>
            <a:ext cx="3096344" cy="46166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it-IT" sz="2400" dirty="0" smtClean="0"/>
              <a:t>ESTETICO</a:t>
            </a:r>
          </a:p>
        </p:txBody>
      </p:sp>
      <p:sp>
        <p:nvSpPr>
          <p:cNvPr id="26" name="CasellaDiTesto 25"/>
          <p:cNvSpPr txBox="1"/>
          <p:nvPr/>
        </p:nvSpPr>
        <p:spPr>
          <a:xfrm>
            <a:off x="3851920" y="2780928"/>
            <a:ext cx="3096344" cy="46166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it-IT" sz="2400" dirty="0" smtClean="0"/>
              <a:t>ETICO</a:t>
            </a:r>
          </a:p>
        </p:txBody>
      </p:sp>
      <p:sp>
        <p:nvSpPr>
          <p:cNvPr id="27" name="CasellaDiTesto 26"/>
          <p:cNvSpPr txBox="1"/>
          <p:nvPr/>
        </p:nvSpPr>
        <p:spPr>
          <a:xfrm>
            <a:off x="3851920" y="5301208"/>
            <a:ext cx="3096344" cy="46166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it-IT" sz="2400" dirty="0" smtClean="0"/>
              <a:t>RELIGIOSO</a:t>
            </a:r>
          </a:p>
        </p:txBody>
      </p:sp>
      <p:pic>
        <p:nvPicPr>
          <p:cNvPr id="36866" name="Picture 2" descr="Risultati immagini per seduttore disegno"/>
          <p:cNvPicPr>
            <a:picLocks noChangeAspect="1" noChangeArrowheads="1"/>
          </p:cNvPicPr>
          <p:nvPr/>
        </p:nvPicPr>
        <p:blipFill>
          <a:blip r:embed="rId2" cstate="print"/>
          <a:srcRect l="19643" t="25291" r="19793" b="8969"/>
          <a:stretch>
            <a:fillRect/>
          </a:stretch>
        </p:blipFill>
        <p:spPr bwMode="auto">
          <a:xfrm>
            <a:off x="7164288" y="188640"/>
            <a:ext cx="992581" cy="1368152"/>
          </a:xfrm>
          <a:prstGeom prst="rect">
            <a:avLst/>
          </a:prstGeom>
          <a:noFill/>
        </p:spPr>
      </p:pic>
      <p:pic>
        <p:nvPicPr>
          <p:cNvPr id="36868" name="Picture 4" descr="Risultati immagini per famiglia disegno"/>
          <p:cNvPicPr>
            <a:picLocks noChangeAspect="1" noChangeArrowheads="1"/>
          </p:cNvPicPr>
          <p:nvPr/>
        </p:nvPicPr>
        <p:blipFill>
          <a:blip r:embed="rId3" cstate="print"/>
          <a:srcRect/>
          <a:stretch>
            <a:fillRect/>
          </a:stretch>
        </p:blipFill>
        <p:spPr bwMode="auto">
          <a:xfrm>
            <a:off x="7236296" y="2348880"/>
            <a:ext cx="1110038" cy="1107504"/>
          </a:xfrm>
          <a:prstGeom prst="rect">
            <a:avLst/>
          </a:prstGeom>
          <a:noFill/>
        </p:spPr>
      </p:pic>
      <p:pic>
        <p:nvPicPr>
          <p:cNvPr id="36872" name="Picture 8" descr="Risultati immagini per abramo disegno"/>
          <p:cNvPicPr>
            <a:picLocks noChangeAspect="1" noChangeArrowheads="1"/>
          </p:cNvPicPr>
          <p:nvPr/>
        </p:nvPicPr>
        <p:blipFill>
          <a:blip r:embed="rId4" cstate="print"/>
          <a:srcRect/>
          <a:stretch>
            <a:fillRect/>
          </a:stretch>
        </p:blipFill>
        <p:spPr bwMode="auto">
          <a:xfrm>
            <a:off x="7524328" y="5229200"/>
            <a:ext cx="1383005" cy="1250467"/>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AUT-AUT</a:t>
            </a:r>
            <a:endParaRPr lang="it-IT" dirty="0">
              <a:solidFill>
                <a:srgbClr val="FF0000"/>
              </a:solidFill>
              <a:effectLst>
                <a:outerShdw blurRad="38100" dist="38100" dir="2700000" algn="tl">
                  <a:srgbClr val="000000">
                    <a:alpha val="43137"/>
                  </a:srgbClr>
                </a:outerShdw>
              </a:effectLst>
            </a:endParaRPr>
          </a:p>
        </p:txBody>
      </p:sp>
      <p:sp>
        <p:nvSpPr>
          <p:cNvPr id="5124" name="AutoShape 4" descr="Risultati immagini per aut au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5126" name="Picture 6" descr="Risultati immagini per aut aut"/>
          <p:cNvPicPr>
            <a:picLocks noChangeAspect="1" noChangeArrowheads="1"/>
          </p:cNvPicPr>
          <p:nvPr/>
        </p:nvPicPr>
        <p:blipFill>
          <a:blip r:embed="rId2" cstate="print"/>
          <a:srcRect/>
          <a:stretch>
            <a:fillRect/>
          </a:stretch>
        </p:blipFill>
        <p:spPr bwMode="auto">
          <a:xfrm>
            <a:off x="428596" y="1571612"/>
            <a:ext cx="1664088" cy="2808312"/>
          </a:xfrm>
          <a:prstGeom prst="rect">
            <a:avLst/>
          </a:prstGeom>
          <a:noFill/>
          <a:effectLst>
            <a:outerShdw blurRad="50800" dist="38100" dir="13500000" algn="br" rotWithShape="0">
              <a:prstClr val="black">
                <a:alpha val="40000"/>
              </a:prstClr>
            </a:outerShdw>
          </a:effectLst>
        </p:spPr>
      </p:pic>
      <p:sp>
        <p:nvSpPr>
          <p:cNvPr id="14" name="CasellaDiTesto 13"/>
          <p:cNvSpPr txBox="1"/>
          <p:nvPr/>
        </p:nvSpPr>
        <p:spPr>
          <a:xfrm>
            <a:off x="2357422" y="1928802"/>
            <a:ext cx="6500858" cy="156966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it-IT" sz="3200" dirty="0" smtClean="0"/>
              <a:t>UOMO ESTETICO</a:t>
            </a:r>
          </a:p>
          <a:p>
            <a:pPr algn="ctr"/>
            <a:r>
              <a:rPr lang="it-IT" sz="3200" dirty="0" smtClean="0"/>
              <a:t>E </a:t>
            </a:r>
          </a:p>
          <a:p>
            <a:pPr algn="ctr"/>
            <a:r>
              <a:rPr lang="it-IT" sz="3200" dirty="0" smtClean="0"/>
              <a:t>UOMO ETICO</a:t>
            </a:r>
          </a:p>
        </p:txBody>
      </p:sp>
      <p:sp>
        <p:nvSpPr>
          <p:cNvPr id="15" name="CasellaDiTesto 14"/>
          <p:cNvSpPr txBox="1"/>
          <p:nvPr/>
        </p:nvSpPr>
        <p:spPr>
          <a:xfrm>
            <a:off x="642910" y="4714884"/>
            <a:ext cx="7643866" cy="1569660"/>
          </a:xfrm>
          <a:prstGeom prst="rect">
            <a:avLst/>
          </a:prstGeom>
          <a:noFill/>
          <a:ln>
            <a:solidFill>
              <a:schemeClr val="tx1"/>
            </a:solidFill>
            <a:prstDash val="dash"/>
          </a:ln>
        </p:spPr>
        <p:txBody>
          <a:bodyPr wrap="square" rtlCol="0">
            <a:spAutoFit/>
          </a:bodyPr>
          <a:lstStyle/>
          <a:p>
            <a:pPr>
              <a:buFontTx/>
              <a:buChar char="-"/>
            </a:pPr>
            <a:r>
              <a:rPr lang="it-IT" dirty="0" smtClean="0"/>
              <a:t> </a:t>
            </a:r>
            <a:r>
              <a:rPr lang="it-IT" b="1" dirty="0" smtClean="0"/>
              <a:t>Pseudonimo</a:t>
            </a:r>
            <a:r>
              <a:rPr lang="it-IT" dirty="0" smtClean="0"/>
              <a:t>: </a:t>
            </a:r>
            <a:r>
              <a:rPr lang="it-IT" sz="2400" dirty="0" smtClean="0"/>
              <a:t>Victor </a:t>
            </a:r>
            <a:r>
              <a:rPr lang="it-IT" sz="2400" dirty="0" smtClean="0"/>
              <a:t>Eremita</a:t>
            </a:r>
          </a:p>
          <a:p>
            <a:pPr>
              <a:buFontTx/>
              <a:buChar char="-"/>
            </a:pPr>
            <a:r>
              <a:rPr lang="it-IT" sz="2400" dirty="0" smtClean="0"/>
              <a:t> Carte di </a:t>
            </a:r>
            <a:r>
              <a:rPr lang="it-IT" sz="2400" dirty="0" smtClean="0"/>
              <a:t>A, </a:t>
            </a:r>
            <a:r>
              <a:rPr lang="it-IT" sz="2400" b="1" dirty="0" smtClean="0"/>
              <a:t>uomo estetico </a:t>
            </a:r>
            <a:r>
              <a:rPr lang="it-IT" sz="2400" dirty="0" smtClean="0"/>
              <a:t>(</a:t>
            </a:r>
            <a:r>
              <a:rPr lang="it-IT" sz="2400" i="1" dirty="0" smtClean="0"/>
              <a:t>Diario di un seduttore</a:t>
            </a:r>
            <a:r>
              <a:rPr lang="it-IT" sz="2400" dirty="0" smtClean="0"/>
              <a:t>, saggio sul Don </a:t>
            </a:r>
            <a:r>
              <a:rPr lang="it-IT" sz="2400" dirty="0" smtClean="0"/>
              <a:t>Giovanni mozartiano, aforismi, saggio sul </a:t>
            </a:r>
            <a:r>
              <a:rPr lang="it-IT" sz="2400" i="1" dirty="0" smtClean="0"/>
              <a:t>Faust</a:t>
            </a:r>
            <a:r>
              <a:rPr lang="it-IT" sz="2400" dirty="0" smtClean="0"/>
              <a:t>)</a:t>
            </a:r>
            <a:endParaRPr lang="it-IT" sz="2400" dirty="0" smtClean="0"/>
          </a:p>
          <a:p>
            <a:pPr>
              <a:buFontTx/>
              <a:buChar char="-"/>
            </a:pPr>
            <a:r>
              <a:rPr lang="it-IT" sz="2400" dirty="0" smtClean="0"/>
              <a:t> Carte di </a:t>
            </a:r>
            <a:r>
              <a:rPr lang="it-IT" sz="2400" dirty="0" smtClean="0"/>
              <a:t>B, </a:t>
            </a:r>
            <a:r>
              <a:rPr lang="it-IT" sz="2400" b="1" dirty="0" smtClean="0"/>
              <a:t>uomo etico </a:t>
            </a:r>
            <a:r>
              <a:rPr lang="it-IT" sz="2400" dirty="0" smtClean="0"/>
              <a:t>(lettere dell’assessore Guglielmo)</a:t>
            </a:r>
            <a:endParaRPr lang="it-IT" sz="2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323528" y="1052736"/>
            <a:ext cx="8568952" cy="483209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it-IT" sz="2800" dirty="0" smtClean="0"/>
              <a:t>“Amico mio! Quello che ti ho già detto tante volte, te lo ripeto, anzi te lo grido: o questo, o quello, aut-aut! […] Queste parole hanno sempre fatto su di me una profonda impressione, specialmente quando le pronuncio così, semplici e nude; in esse esiste una possibilità di mettere in moto i contrasti più tremendi. […] Penso alla mia gioventù, quando, senza ben afferrare il significato della scelta nella vita, con infantile confidenza ascoltavo i discorsi dei più anziani; e l’istante della scelta era per me venerabile e solenne, benché nella scelta seguissi allora solo le istruzioni degli altri. […]</a:t>
            </a:r>
            <a:endParaRPr lang="it-IT" sz="2800" b="1" dirty="0" smtClean="0"/>
          </a:p>
        </p:txBody>
      </p:sp>
      <p:sp>
        <p:nvSpPr>
          <p:cNvPr id="5" name="CasellaDiTesto 4"/>
          <p:cNvSpPr txBox="1"/>
          <p:nvPr/>
        </p:nvSpPr>
        <p:spPr>
          <a:xfrm>
            <a:off x="6012160" y="188640"/>
            <a:ext cx="2952328" cy="461665"/>
          </a:xfrm>
          <a:prstGeom prst="rect">
            <a:avLst/>
          </a:prstGeom>
          <a:noFill/>
        </p:spPr>
        <p:txBody>
          <a:bodyPr wrap="square" rtlCol="0">
            <a:spAutoFit/>
          </a:bodyPr>
          <a:lstStyle/>
          <a:p>
            <a:pPr algn="just"/>
            <a:r>
              <a:rPr lang="it-IT" sz="2400" dirty="0" smtClean="0"/>
              <a:t>L’inizio di “</a:t>
            </a:r>
            <a:r>
              <a:rPr lang="it-IT" sz="2400" dirty="0" err="1" smtClean="0"/>
              <a:t>Aut-aut</a:t>
            </a:r>
            <a:r>
              <a:rPr lang="it-IT" sz="2400" dirty="0" smtClean="0"/>
              <a: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23528" y="764704"/>
            <a:ext cx="8568952" cy="483209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it-IT" sz="2800" dirty="0" smtClean="0"/>
              <a:t>Penso a tutti gli altri casi, nella vita, in cui dovevo scegliere; poiché, anche se è vero che queste parole hanno un’importanza assoluta solo nel caso in cui, da una parte appare la verità, la giustizia, la santità, e dall’altra il piacere, le inclinazioni, le oscure passioni e la perdizione; anche in casi in cui l’oggetto della scelta è per sé indifferente, è sempre importante scegliere giusto, provare se stessi, poiché un giorno, con dolore, non si debba ricominciare dal punto di partenza, ringraziando Dio se non ci si fa altro rimprovero che di aver perso tempo”.</a:t>
            </a:r>
            <a:endParaRPr lang="it-IT" sz="2800" b="1"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323528" y="980728"/>
            <a:ext cx="8568952" cy="526297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it-IT" sz="2800" dirty="0" smtClean="0"/>
              <a:t>“Se un uomo potesse mantenersi sempre sul culmine dell’attimo della scelta, se potesse cessare di essere un uomo, se nel suo essere più profondo fosse solo un aereo pensiero, se la personalità non avesse altra importanza che quella di essere un nanetto che prende sì parte ai movimenti, ma rimane sempre lo stesso, se fosse così, sarebbe una stoltezza dire che per un uomo può essere troppo tardi per scegliere, perché, nel senso più profondo, non si potrebbe parlare di una scelta. La scelta stessa è decisiva per il contenuto della personalità; colla scelta essa sprofonda nella cosa scelta, e quando non sceglie, appassisce in consunzione. </a:t>
            </a:r>
            <a:endParaRPr lang="it-IT" sz="2800" b="1" dirty="0" smtClean="0"/>
          </a:p>
        </p:txBody>
      </p:sp>
      <p:sp>
        <p:nvSpPr>
          <p:cNvPr id="4" name="CasellaDiTesto 3"/>
          <p:cNvSpPr txBox="1"/>
          <p:nvPr/>
        </p:nvSpPr>
        <p:spPr>
          <a:xfrm>
            <a:off x="5436096" y="188640"/>
            <a:ext cx="3384376" cy="461665"/>
          </a:xfrm>
          <a:prstGeom prst="rect">
            <a:avLst/>
          </a:prstGeom>
          <a:noFill/>
        </p:spPr>
        <p:txBody>
          <a:bodyPr wrap="square" rtlCol="0">
            <a:spAutoFit/>
          </a:bodyPr>
          <a:lstStyle/>
          <a:p>
            <a:pPr algn="just"/>
            <a:r>
              <a:rPr lang="it-IT" sz="2400" dirty="0" smtClean="0"/>
              <a:t>Altro brano di “</a:t>
            </a:r>
            <a:r>
              <a:rPr lang="it-IT" sz="2400" dirty="0" err="1" smtClean="0"/>
              <a:t>Aut-aut</a:t>
            </a:r>
            <a:r>
              <a:rPr lang="it-IT" sz="2400" dirty="0" smtClean="0"/>
              <a: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467544" y="836712"/>
            <a:ext cx="8280920" cy="483209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it-IT" sz="2800" dirty="0" smtClean="0"/>
              <a:t>Per un attimo è o può parere che si scelga tra possibilità estranee a chi sceglie, colle quali egli […] si può mantenere in stato di indifferenza. Questo è il momento della riflessione. Ma esso non è affatto come l’attimo platonico […]. Ciò che deve essere scelto sta nel più profondo rapporto con chi sceglie, e quando si parla di scelta che riguardi una questione di vita, l’individuo in quel medesimo tempo deve vivere, e ne segue che è facile, quanto più rimandi la scelta, di alterarla [insomma, anche non scegliere, prendere tempo, è una </a:t>
            </a:r>
            <a:r>
              <a:rPr lang="it-IT" sz="2800" dirty="0" err="1" smtClean="0"/>
              <a:t>scelta…</a:t>
            </a:r>
            <a:r>
              <a:rPr lang="it-IT" sz="2800" dirty="0" smtClean="0"/>
              <a:t>]”</a:t>
            </a:r>
            <a:endParaRPr lang="it-IT" sz="28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e 8"/>
          <p:cNvSpPr/>
          <p:nvPr/>
        </p:nvSpPr>
        <p:spPr>
          <a:xfrm>
            <a:off x="1043608" y="1556792"/>
            <a:ext cx="2736304" cy="129614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a:p>
        </p:txBody>
      </p:sp>
      <p:sp>
        <p:nvSpPr>
          <p:cNvPr id="2" name="Titolo 1"/>
          <p:cNvSpPr>
            <a:spLocks noGrp="1"/>
          </p:cNvSpPr>
          <p:nvPr>
            <p:ph type="title"/>
          </p:nvPr>
        </p:nvSpPr>
        <p:spPr/>
        <p:txBody>
          <a:bodyPr/>
          <a:lstStyle/>
          <a:p>
            <a:r>
              <a:rPr lang="it-IT" dirty="0" smtClean="0"/>
              <a:t>Uomo estetico</a:t>
            </a:r>
            <a:endParaRPr lang="it-IT" dirty="0"/>
          </a:p>
        </p:txBody>
      </p:sp>
      <p:sp>
        <p:nvSpPr>
          <p:cNvPr id="3" name="Rettangolo 2"/>
          <p:cNvSpPr/>
          <p:nvPr/>
        </p:nvSpPr>
        <p:spPr>
          <a:xfrm>
            <a:off x="5076056" y="1196752"/>
            <a:ext cx="2189254" cy="369332"/>
          </a:xfrm>
          <a:prstGeom prst="rect">
            <a:avLst/>
          </a:prstGeom>
        </p:spPr>
        <p:txBody>
          <a:bodyPr wrap="none">
            <a:spAutoFit/>
          </a:bodyPr>
          <a:lstStyle/>
          <a:p>
            <a:r>
              <a:rPr lang="it-IT" i="1" dirty="0" err="1" smtClean="0"/>
              <a:t>aistesis</a:t>
            </a:r>
            <a:r>
              <a:rPr lang="it-IT" dirty="0" smtClean="0"/>
              <a:t>, “sensazione”</a:t>
            </a:r>
            <a:endParaRPr lang="it-IT" dirty="0"/>
          </a:p>
        </p:txBody>
      </p:sp>
      <p:sp>
        <p:nvSpPr>
          <p:cNvPr id="4" name="Rettangolo 3"/>
          <p:cNvSpPr/>
          <p:nvPr/>
        </p:nvSpPr>
        <p:spPr>
          <a:xfrm>
            <a:off x="1115616" y="1844824"/>
            <a:ext cx="6606480" cy="584775"/>
          </a:xfrm>
          <a:prstGeom prst="rect">
            <a:avLst/>
          </a:prstGeom>
        </p:spPr>
        <p:txBody>
          <a:bodyPr wrap="square">
            <a:spAutoFit/>
          </a:bodyPr>
          <a:lstStyle/>
          <a:p>
            <a:r>
              <a:rPr lang="it-IT" sz="3200" b="1" dirty="0" smtClean="0"/>
              <a:t>Don Giovanni</a:t>
            </a:r>
            <a:r>
              <a:rPr lang="it-IT" sz="3200" dirty="0" smtClean="0"/>
              <a:t>          e          </a:t>
            </a:r>
            <a:r>
              <a:rPr lang="it-IT" sz="3200" b="1" dirty="0" smtClean="0"/>
              <a:t>Johannes</a:t>
            </a:r>
            <a:r>
              <a:rPr lang="it-IT" sz="3200" dirty="0" smtClean="0"/>
              <a:t> </a:t>
            </a:r>
            <a:endParaRPr lang="it-IT" sz="3200" dirty="0"/>
          </a:p>
        </p:txBody>
      </p:sp>
      <p:sp>
        <p:nvSpPr>
          <p:cNvPr id="5" name="Rettangolo 4"/>
          <p:cNvSpPr/>
          <p:nvPr/>
        </p:nvSpPr>
        <p:spPr>
          <a:xfrm>
            <a:off x="395536" y="3789040"/>
            <a:ext cx="8280920" cy="461665"/>
          </a:xfrm>
          <a:prstGeom prst="rect">
            <a:avLst/>
          </a:prstGeom>
        </p:spPr>
        <p:txBody>
          <a:bodyPr wrap="square">
            <a:spAutoFit/>
          </a:bodyPr>
          <a:lstStyle/>
          <a:p>
            <a:r>
              <a:rPr lang="it-IT" sz="2400" b="1" dirty="0" smtClean="0"/>
              <a:t>È pura spinta </a:t>
            </a:r>
            <a:r>
              <a:rPr lang="it-IT" sz="2400" b="1" dirty="0" err="1" smtClean="0"/>
              <a:t>sensuale-corporea-sessuale</a:t>
            </a:r>
            <a:r>
              <a:rPr lang="it-IT" sz="2400" b="1" dirty="0" smtClean="0"/>
              <a:t> </a:t>
            </a:r>
            <a:r>
              <a:rPr lang="it-IT" sz="2400" dirty="0" smtClean="0"/>
              <a:t>(vs riflessione) </a:t>
            </a:r>
            <a:endParaRPr lang="it-IT" sz="2400" dirty="0"/>
          </a:p>
        </p:txBody>
      </p:sp>
      <p:sp>
        <p:nvSpPr>
          <p:cNvPr id="6" name="Rettangolo 5"/>
          <p:cNvSpPr/>
          <p:nvPr/>
        </p:nvSpPr>
        <p:spPr>
          <a:xfrm>
            <a:off x="395536" y="2852936"/>
            <a:ext cx="8280920" cy="830997"/>
          </a:xfrm>
          <a:prstGeom prst="rect">
            <a:avLst/>
          </a:prstGeom>
        </p:spPr>
        <p:txBody>
          <a:bodyPr wrap="square">
            <a:spAutoFit/>
          </a:bodyPr>
          <a:lstStyle/>
          <a:p>
            <a:r>
              <a:rPr lang="it-IT" sz="2400" b="1" dirty="0" smtClean="0"/>
              <a:t>Gode del piacere fisico</a:t>
            </a:r>
            <a:r>
              <a:rPr lang="it-IT" sz="2400" dirty="0" smtClean="0"/>
              <a:t>, del </a:t>
            </a:r>
            <a:r>
              <a:rPr lang="it-IT" sz="2400" b="1" dirty="0" smtClean="0"/>
              <a:t>possesso</a:t>
            </a:r>
            <a:r>
              <a:rPr lang="it-IT" sz="2400" dirty="0" smtClean="0"/>
              <a:t> e della </a:t>
            </a:r>
            <a:r>
              <a:rPr lang="it-IT" sz="2400" b="1" dirty="0" smtClean="0"/>
              <a:t>conquista materiale</a:t>
            </a:r>
            <a:r>
              <a:rPr lang="it-IT" sz="2400" dirty="0" smtClean="0"/>
              <a:t> delle donne</a:t>
            </a:r>
            <a:endParaRPr lang="it-IT" sz="2400" dirty="0"/>
          </a:p>
        </p:txBody>
      </p:sp>
      <p:sp>
        <p:nvSpPr>
          <p:cNvPr id="7" name="Rettangolo 6"/>
          <p:cNvSpPr/>
          <p:nvPr/>
        </p:nvSpPr>
        <p:spPr>
          <a:xfrm>
            <a:off x="395536" y="4437112"/>
            <a:ext cx="8424936" cy="830997"/>
          </a:xfrm>
          <a:prstGeom prst="rect">
            <a:avLst/>
          </a:prstGeom>
        </p:spPr>
        <p:txBody>
          <a:bodyPr wrap="square">
            <a:spAutoFit/>
          </a:bodyPr>
          <a:lstStyle/>
          <a:p>
            <a:r>
              <a:rPr lang="it-IT" sz="2400" dirty="0" smtClean="0"/>
              <a:t>È </a:t>
            </a:r>
            <a:r>
              <a:rPr lang="it-IT" sz="2400" b="1" dirty="0" smtClean="0"/>
              <a:t>musica: flusso trascinante che si pone </a:t>
            </a:r>
            <a:r>
              <a:rPr lang="it-IT" sz="2400" dirty="0" smtClean="0"/>
              <a:t>al di qua e al di sotto dello stadio della riflessione e della razionalità </a:t>
            </a:r>
            <a:endParaRPr lang="it-IT" sz="2400" dirty="0"/>
          </a:p>
        </p:txBody>
      </p:sp>
      <p:sp>
        <p:nvSpPr>
          <p:cNvPr id="8" name="Rettangolo 7"/>
          <p:cNvSpPr/>
          <p:nvPr/>
        </p:nvSpPr>
        <p:spPr>
          <a:xfrm>
            <a:off x="2195736" y="2276872"/>
            <a:ext cx="1277888" cy="369332"/>
          </a:xfrm>
          <a:prstGeom prst="rect">
            <a:avLst/>
          </a:prstGeom>
        </p:spPr>
        <p:txBody>
          <a:bodyPr wrap="square">
            <a:spAutoFit/>
          </a:bodyPr>
          <a:lstStyle/>
          <a:p>
            <a:r>
              <a:rPr lang="it-IT" dirty="0" smtClean="0"/>
              <a:t>mozartiano</a:t>
            </a:r>
            <a:endParaRPr lang="it-IT" dirty="0"/>
          </a:p>
        </p:txBody>
      </p:sp>
      <p:sp>
        <p:nvSpPr>
          <p:cNvPr id="10" name="Rettangolo 9"/>
          <p:cNvSpPr/>
          <p:nvPr/>
        </p:nvSpPr>
        <p:spPr>
          <a:xfrm>
            <a:off x="467544" y="5517232"/>
            <a:ext cx="8424936" cy="830997"/>
          </a:xfrm>
          <a:prstGeom prst="rect">
            <a:avLst/>
          </a:prstGeom>
        </p:spPr>
        <p:txBody>
          <a:bodyPr wrap="square">
            <a:spAutoFit/>
          </a:bodyPr>
          <a:lstStyle/>
          <a:p>
            <a:r>
              <a:rPr lang="it-IT" sz="2400" b="1" dirty="0" smtClean="0"/>
              <a:t>Non sceglie se stesso</a:t>
            </a:r>
            <a:r>
              <a:rPr lang="it-IT" sz="2400" dirty="0" smtClean="0"/>
              <a:t>, ma ciò che è fuori di lui: si </a:t>
            </a:r>
            <a:r>
              <a:rPr lang="it-IT" sz="2400" b="1" dirty="0" smtClean="0"/>
              <a:t>auto-cancella</a:t>
            </a:r>
            <a:r>
              <a:rPr lang="it-IT" sz="2400" dirty="0" smtClean="0"/>
              <a:t>, si fa specchio di fronte alla sua conquista</a:t>
            </a:r>
            <a:endParaRPr lang="it-IT" sz="2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e 8"/>
          <p:cNvSpPr/>
          <p:nvPr/>
        </p:nvSpPr>
        <p:spPr>
          <a:xfrm>
            <a:off x="4860032" y="1556792"/>
            <a:ext cx="3456384" cy="172819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a:p>
        </p:txBody>
      </p:sp>
      <p:sp>
        <p:nvSpPr>
          <p:cNvPr id="2" name="Titolo 1"/>
          <p:cNvSpPr>
            <a:spLocks noGrp="1"/>
          </p:cNvSpPr>
          <p:nvPr>
            <p:ph type="title"/>
          </p:nvPr>
        </p:nvSpPr>
        <p:spPr/>
        <p:txBody>
          <a:bodyPr/>
          <a:lstStyle/>
          <a:p>
            <a:r>
              <a:rPr lang="it-IT" dirty="0" smtClean="0"/>
              <a:t>Uomo estetico</a:t>
            </a:r>
            <a:endParaRPr lang="it-IT" dirty="0"/>
          </a:p>
        </p:txBody>
      </p:sp>
      <p:sp>
        <p:nvSpPr>
          <p:cNvPr id="4" name="Rettangolo 3"/>
          <p:cNvSpPr/>
          <p:nvPr/>
        </p:nvSpPr>
        <p:spPr>
          <a:xfrm>
            <a:off x="1115616" y="1844824"/>
            <a:ext cx="6606480" cy="584775"/>
          </a:xfrm>
          <a:prstGeom prst="rect">
            <a:avLst/>
          </a:prstGeom>
        </p:spPr>
        <p:txBody>
          <a:bodyPr wrap="square">
            <a:spAutoFit/>
          </a:bodyPr>
          <a:lstStyle/>
          <a:p>
            <a:r>
              <a:rPr lang="it-IT" sz="3200" b="1" dirty="0" smtClean="0"/>
              <a:t>Don Giovanni</a:t>
            </a:r>
            <a:r>
              <a:rPr lang="it-IT" sz="3200" dirty="0" smtClean="0"/>
              <a:t>          e          </a:t>
            </a:r>
            <a:r>
              <a:rPr lang="it-IT" sz="3200" b="1" dirty="0" smtClean="0"/>
              <a:t>Johannes</a:t>
            </a:r>
            <a:r>
              <a:rPr lang="it-IT" sz="3200" dirty="0" smtClean="0"/>
              <a:t> </a:t>
            </a:r>
            <a:endParaRPr lang="it-IT" sz="3200" dirty="0"/>
          </a:p>
        </p:txBody>
      </p:sp>
      <p:sp>
        <p:nvSpPr>
          <p:cNvPr id="5" name="Rettangolo 4"/>
          <p:cNvSpPr/>
          <p:nvPr/>
        </p:nvSpPr>
        <p:spPr>
          <a:xfrm>
            <a:off x="395536" y="3789040"/>
            <a:ext cx="8280920" cy="830997"/>
          </a:xfrm>
          <a:prstGeom prst="rect">
            <a:avLst/>
          </a:prstGeom>
        </p:spPr>
        <p:txBody>
          <a:bodyPr wrap="square">
            <a:spAutoFit/>
          </a:bodyPr>
          <a:lstStyle/>
          <a:p>
            <a:r>
              <a:rPr lang="it-IT" sz="2400" b="1" dirty="0" smtClean="0"/>
              <a:t>Non mira alla conquista fisica</a:t>
            </a:r>
            <a:r>
              <a:rPr lang="it-IT" sz="2400" dirty="0" smtClean="0"/>
              <a:t>; il suo è </a:t>
            </a:r>
            <a:r>
              <a:rPr lang="it-IT" sz="2400" b="1" dirty="0" smtClean="0"/>
              <a:t>un gioco </a:t>
            </a:r>
            <a:r>
              <a:rPr lang="it-IT" sz="2400" b="1" dirty="0" err="1" smtClean="0"/>
              <a:t>psicologico-seduttivo</a:t>
            </a:r>
            <a:r>
              <a:rPr lang="it-IT" sz="2400" dirty="0" smtClean="0"/>
              <a:t> </a:t>
            </a:r>
            <a:endParaRPr lang="it-IT" sz="2400" dirty="0"/>
          </a:p>
        </p:txBody>
      </p:sp>
      <p:sp>
        <p:nvSpPr>
          <p:cNvPr id="6" name="Rettangolo 5"/>
          <p:cNvSpPr/>
          <p:nvPr/>
        </p:nvSpPr>
        <p:spPr>
          <a:xfrm>
            <a:off x="395536" y="2996952"/>
            <a:ext cx="8280920" cy="461665"/>
          </a:xfrm>
          <a:prstGeom prst="rect">
            <a:avLst/>
          </a:prstGeom>
        </p:spPr>
        <p:txBody>
          <a:bodyPr wrap="square">
            <a:spAutoFit/>
          </a:bodyPr>
          <a:lstStyle/>
          <a:p>
            <a:r>
              <a:rPr lang="it-IT" sz="2400" b="1" dirty="0" smtClean="0"/>
              <a:t>Esteta intellettuale </a:t>
            </a:r>
            <a:r>
              <a:rPr lang="it-IT" sz="2400" dirty="0" smtClean="0"/>
              <a:t>(non sensuale)</a:t>
            </a:r>
            <a:endParaRPr lang="it-IT" sz="2400" dirty="0"/>
          </a:p>
        </p:txBody>
      </p:sp>
      <p:sp>
        <p:nvSpPr>
          <p:cNvPr id="7" name="Rettangolo 6"/>
          <p:cNvSpPr/>
          <p:nvPr/>
        </p:nvSpPr>
        <p:spPr>
          <a:xfrm>
            <a:off x="395536" y="5085184"/>
            <a:ext cx="8424936" cy="830997"/>
          </a:xfrm>
          <a:prstGeom prst="rect">
            <a:avLst/>
          </a:prstGeom>
        </p:spPr>
        <p:txBody>
          <a:bodyPr wrap="square">
            <a:spAutoFit/>
          </a:bodyPr>
          <a:lstStyle/>
          <a:p>
            <a:r>
              <a:rPr lang="it-IT" sz="2400" dirty="0" smtClean="0"/>
              <a:t>Non ama </a:t>
            </a:r>
            <a:r>
              <a:rPr lang="it-IT" sz="2400" dirty="0" err="1" smtClean="0"/>
              <a:t>Cordelia</a:t>
            </a:r>
            <a:r>
              <a:rPr lang="it-IT" sz="2400" dirty="0" smtClean="0"/>
              <a:t>: essa è solo una cavia per il suo </a:t>
            </a:r>
            <a:r>
              <a:rPr lang="it-IT" sz="2400" b="1" dirty="0" smtClean="0"/>
              <a:t>gioco di seduzione</a:t>
            </a:r>
            <a:r>
              <a:rPr lang="it-IT" sz="2400" dirty="0" smtClean="0"/>
              <a:t>. È quest’ultimo che provoca in lui piacere</a:t>
            </a:r>
            <a:endParaRPr lang="it-IT" sz="2400" dirty="0"/>
          </a:p>
        </p:txBody>
      </p:sp>
      <p:sp>
        <p:nvSpPr>
          <p:cNvPr id="8" name="Rettangolo 7"/>
          <p:cNvSpPr/>
          <p:nvPr/>
        </p:nvSpPr>
        <p:spPr>
          <a:xfrm>
            <a:off x="5868144" y="2348880"/>
            <a:ext cx="2376264" cy="646331"/>
          </a:xfrm>
          <a:prstGeom prst="rect">
            <a:avLst/>
          </a:prstGeom>
        </p:spPr>
        <p:txBody>
          <a:bodyPr wrap="square">
            <a:spAutoFit/>
          </a:bodyPr>
          <a:lstStyle/>
          <a:p>
            <a:r>
              <a:rPr lang="it-IT" dirty="0" smtClean="0"/>
              <a:t>Dal “Diario del seduttore”, in </a:t>
            </a:r>
            <a:r>
              <a:rPr lang="it-IT" i="1" dirty="0" err="1" smtClean="0"/>
              <a:t>Aut-aut</a:t>
            </a:r>
            <a:endParaRPr lang="it-IT" i="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14282" y="571480"/>
            <a:ext cx="8715436" cy="206210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it-IT" sz="3200" i="1" u="sng" dirty="0" smtClean="0"/>
              <a:t>Opere principali che analizzeremo</a:t>
            </a:r>
            <a:r>
              <a:rPr lang="it-IT" sz="3200" dirty="0" smtClean="0"/>
              <a:t>: </a:t>
            </a:r>
          </a:p>
          <a:p>
            <a:pPr algn="ctr"/>
            <a:r>
              <a:rPr lang="it-IT" sz="3200" b="1" i="1" dirty="0" smtClean="0"/>
              <a:t>AUT-AUT</a:t>
            </a:r>
            <a:r>
              <a:rPr lang="it-IT" sz="3200" i="1" dirty="0" smtClean="0"/>
              <a:t> (</a:t>
            </a:r>
            <a:r>
              <a:rPr lang="it-IT" sz="3200" dirty="0" smtClean="0"/>
              <a:t>al cui interno troviamo il </a:t>
            </a:r>
            <a:r>
              <a:rPr lang="it-IT" sz="3200" i="1" dirty="0" smtClean="0"/>
              <a:t>Diario di un seduttore), </a:t>
            </a:r>
            <a:r>
              <a:rPr lang="it-IT" sz="3200" b="1" i="1" dirty="0" smtClean="0"/>
              <a:t>TIMORE E TREMORE</a:t>
            </a:r>
            <a:r>
              <a:rPr lang="it-IT" sz="3200" i="1" dirty="0" smtClean="0"/>
              <a:t>, </a:t>
            </a:r>
            <a:r>
              <a:rPr lang="it-IT" sz="3200" b="1" i="1" dirty="0" smtClean="0"/>
              <a:t>IL CONCETTO DELL’ANGOSCIA</a:t>
            </a:r>
            <a:r>
              <a:rPr lang="it-IT" sz="3200" i="1" dirty="0" smtClean="0"/>
              <a:t>, </a:t>
            </a:r>
            <a:r>
              <a:rPr lang="it-IT" sz="3200" b="1" i="1" dirty="0" smtClean="0"/>
              <a:t>LA MALATTIA MORTALE</a:t>
            </a:r>
            <a:endParaRPr lang="it-IT" sz="3200" b="1" dirty="0" smtClean="0"/>
          </a:p>
        </p:txBody>
      </p:sp>
      <p:sp>
        <p:nvSpPr>
          <p:cNvPr id="3" name="CasellaDiTesto 2"/>
          <p:cNvSpPr txBox="1"/>
          <p:nvPr/>
        </p:nvSpPr>
        <p:spPr>
          <a:xfrm>
            <a:off x="214282" y="3071810"/>
            <a:ext cx="8715436" cy="267765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it-IT" sz="2400" dirty="0" smtClean="0"/>
              <a:t>Kierkegaard pubblica quasi tutti i suoi scritti principali sotto </a:t>
            </a:r>
            <a:r>
              <a:rPr lang="it-IT" sz="2400" b="1" dirty="0" smtClean="0">
                <a:solidFill>
                  <a:srgbClr val="FF0000"/>
                </a:solidFill>
              </a:rPr>
              <a:t>PSEUDONIMO</a:t>
            </a:r>
            <a:r>
              <a:rPr lang="it-IT" sz="2400" dirty="0" smtClean="0"/>
              <a:t>: Victor Eremita in </a:t>
            </a:r>
            <a:r>
              <a:rPr lang="it-IT" sz="2400" i="1" dirty="0" err="1" smtClean="0"/>
              <a:t>Aut-aut</a:t>
            </a:r>
            <a:r>
              <a:rPr lang="it-IT" sz="2400" dirty="0" smtClean="0"/>
              <a:t> (1843), Johannes de </a:t>
            </a:r>
            <a:r>
              <a:rPr lang="it-IT" sz="2400" dirty="0" err="1" smtClean="0"/>
              <a:t>Silentio</a:t>
            </a:r>
            <a:r>
              <a:rPr lang="it-IT" sz="2400" dirty="0" smtClean="0"/>
              <a:t> in </a:t>
            </a:r>
            <a:r>
              <a:rPr lang="it-IT" sz="2400" i="1" dirty="0" smtClean="0"/>
              <a:t>Timore e Tremore</a:t>
            </a:r>
            <a:r>
              <a:rPr lang="it-IT" sz="2400" dirty="0" smtClean="0"/>
              <a:t> (1843), </a:t>
            </a:r>
            <a:r>
              <a:rPr lang="it-IT" sz="2400" dirty="0" err="1" smtClean="0"/>
              <a:t>Constantin</a:t>
            </a:r>
            <a:r>
              <a:rPr lang="it-IT" sz="2400" dirty="0" smtClean="0"/>
              <a:t> </a:t>
            </a:r>
            <a:r>
              <a:rPr lang="it-IT" sz="2400" dirty="0" err="1" smtClean="0"/>
              <a:t>Constantius</a:t>
            </a:r>
            <a:r>
              <a:rPr lang="it-IT" sz="2400" dirty="0" smtClean="0"/>
              <a:t> ne </a:t>
            </a:r>
            <a:r>
              <a:rPr lang="it-IT" sz="2400" i="1" dirty="0" smtClean="0"/>
              <a:t>La ripetizione</a:t>
            </a:r>
            <a:r>
              <a:rPr lang="it-IT" sz="2400" dirty="0" smtClean="0"/>
              <a:t> (1843), </a:t>
            </a:r>
            <a:r>
              <a:rPr lang="it-IT" sz="2400" dirty="0" err="1" smtClean="0"/>
              <a:t>Hilarius</a:t>
            </a:r>
            <a:r>
              <a:rPr lang="it-IT" sz="2400" dirty="0" smtClean="0"/>
              <a:t> “il legatore” negli </a:t>
            </a:r>
            <a:r>
              <a:rPr lang="it-IT" sz="2400" i="1" dirty="0" smtClean="0"/>
              <a:t>Stadi nel cammino della vita</a:t>
            </a:r>
            <a:r>
              <a:rPr lang="it-IT" sz="2400" dirty="0" smtClean="0"/>
              <a:t> (1845), Johannes </a:t>
            </a:r>
            <a:r>
              <a:rPr lang="it-IT" sz="2400" dirty="0" err="1" smtClean="0"/>
              <a:t>Climacus</a:t>
            </a:r>
            <a:r>
              <a:rPr lang="it-IT" sz="2400" dirty="0" smtClean="0"/>
              <a:t> nelle </a:t>
            </a:r>
            <a:r>
              <a:rPr lang="it-IT" sz="2400" i="1" dirty="0" smtClean="0"/>
              <a:t>Briciole di filosofia</a:t>
            </a:r>
            <a:r>
              <a:rPr lang="it-IT" sz="2400" dirty="0" smtClean="0"/>
              <a:t> (1844) e nella </a:t>
            </a:r>
            <a:r>
              <a:rPr lang="it-IT" sz="2400" i="1" dirty="0" smtClean="0"/>
              <a:t>Postilla conclusiva non scientifica</a:t>
            </a:r>
            <a:r>
              <a:rPr lang="it-IT" sz="2400" dirty="0" smtClean="0"/>
              <a:t> (1846), infine </a:t>
            </a:r>
            <a:r>
              <a:rPr lang="it-IT" sz="2400" dirty="0" err="1" smtClean="0"/>
              <a:t>Anticlimacus</a:t>
            </a:r>
            <a:r>
              <a:rPr lang="it-IT" sz="2400" dirty="0" smtClean="0"/>
              <a:t> ne </a:t>
            </a:r>
            <a:r>
              <a:rPr lang="it-IT" sz="2400" i="1" dirty="0" smtClean="0"/>
              <a:t>La malattia mortale</a:t>
            </a:r>
            <a:r>
              <a:rPr lang="it-IT" sz="2400" dirty="0" smtClean="0"/>
              <a:t> (1849) e nella </a:t>
            </a:r>
            <a:r>
              <a:rPr lang="it-IT" sz="2400" i="1" dirty="0" smtClean="0"/>
              <a:t>Scuola di cristianesimo</a:t>
            </a:r>
            <a:r>
              <a:rPr lang="it-IT" sz="2400" dirty="0" smtClean="0"/>
              <a:t> (1848). </a:t>
            </a:r>
            <a:endParaRPr lang="it-IT" sz="2400" b="1" dirty="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e 8"/>
          <p:cNvSpPr/>
          <p:nvPr/>
        </p:nvSpPr>
        <p:spPr>
          <a:xfrm>
            <a:off x="2771800" y="260648"/>
            <a:ext cx="3528392" cy="129614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a:p>
        </p:txBody>
      </p:sp>
      <p:sp>
        <p:nvSpPr>
          <p:cNvPr id="2" name="Titolo 1"/>
          <p:cNvSpPr>
            <a:spLocks noGrp="1"/>
          </p:cNvSpPr>
          <p:nvPr>
            <p:ph type="title"/>
          </p:nvPr>
        </p:nvSpPr>
        <p:spPr/>
        <p:txBody>
          <a:bodyPr/>
          <a:lstStyle/>
          <a:p>
            <a:r>
              <a:rPr lang="it-IT" dirty="0" smtClean="0"/>
              <a:t>Uomo estetico</a:t>
            </a:r>
            <a:endParaRPr lang="it-IT" dirty="0"/>
          </a:p>
        </p:txBody>
      </p:sp>
      <p:sp>
        <p:nvSpPr>
          <p:cNvPr id="5" name="Rettangolo 4"/>
          <p:cNvSpPr/>
          <p:nvPr/>
        </p:nvSpPr>
        <p:spPr>
          <a:xfrm>
            <a:off x="467544" y="2060848"/>
            <a:ext cx="8280920" cy="1200329"/>
          </a:xfrm>
          <a:prstGeom prst="rect">
            <a:avLst/>
          </a:prstGeom>
        </p:spPr>
        <p:txBody>
          <a:bodyPr wrap="square">
            <a:spAutoFit/>
          </a:bodyPr>
          <a:lstStyle/>
          <a:p>
            <a:r>
              <a:rPr lang="it-IT" sz="2400" b="1" dirty="0" smtClean="0"/>
              <a:t>Immediatezza</a:t>
            </a:r>
          </a:p>
          <a:p>
            <a:pPr>
              <a:buFontTx/>
              <a:buChar char="-"/>
            </a:pPr>
            <a:r>
              <a:rPr lang="it-IT" sz="2400" b="1" dirty="0" smtClean="0"/>
              <a:t> </a:t>
            </a:r>
            <a:r>
              <a:rPr lang="it-IT" sz="2400" dirty="0" smtClean="0"/>
              <a:t>Non c’è riflessione su di sé</a:t>
            </a:r>
          </a:p>
          <a:p>
            <a:pPr>
              <a:buFontTx/>
              <a:buChar char="-"/>
            </a:pPr>
            <a:r>
              <a:rPr lang="it-IT" sz="2400" dirty="0" smtClean="0"/>
              <a:t> Vive nell’attimo e per l’attimo, per il piacere</a:t>
            </a:r>
            <a:endParaRPr lang="it-IT" sz="2400" dirty="0"/>
          </a:p>
        </p:txBody>
      </p:sp>
      <p:sp>
        <p:nvSpPr>
          <p:cNvPr id="6" name="Rettangolo 5"/>
          <p:cNvSpPr/>
          <p:nvPr/>
        </p:nvSpPr>
        <p:spPr>
          <a:xfrm>
            <a:off x="395536" y="1412776"/>
            <a:ext cx="2448272"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it-IT" sz="2400" b="1" dirty="0" smtClean="0"/>
              <a:t>CARATTERISTICHE</a:t>
            </a:r>
            <a:endParaRPr lang="it-IT" sz="2400" dirty="0"/>
          </a:p>
        </p:txBody>
      </p:sp>
      <p:sp>
        <p:nvSpPr>
          <p:cNvPr id="7" name="Rettangolo 6"/>
          <p:cNvSpPr/>
          <p:nvPr/>
        </p:nvSpPr>
        <p:spPr>
          <a:xfrm>
            <a:off x="395536" y="3284984"/>
            <a:ext cx="8424936" cy="1200329"/>
          </a:xfrm>
          <a:prstGeom prst="rect">
            <a:avLst/>
          </a:prstGeom>
        </p:spPr>
        <p:txBody>
          <a:bodyPr wrap="square">
            <a:spAutoFit/>
          </a:bodyPr>
          <a:lstStyle/>
          <a:p>
            <a:r>
              <a:rPr lang="it-IT" sz="2400" b="1" dirty="0" smtClean="0"/>
              <a:t>Superficialità</a:t>
            </a:r>
          </a:p>
          <a:p>
            <a:r>
              <a:rPr lang="it-IT" sz="2400" dirty="0" smtClean="0"/>
              <a:t>- Per lui la vera vita è quella che sta fuori, nel mondo (donne, vino, lusso, il denaro, l’ambizione ecc.)</a:t>
            </a:r>
            <a:endParaRPr lang="it-IT" sz="2400" dirty="0"/>
          </a:p>
        </p:txBody>
      </p:sp>
      <p:sp>
        <p:nvSpPr>
          <p:cNvPr id="11" name="Rettangolo 10"/>
          <p:cNvSpPr/>
          <p:nvPr/>
        </p:nvSpPr>
        <p:spPr>
          <a:xfrm>
            <a:off x="467544" y="4581128"/>
            <a:ext cx="8424936" cy="1569660"/>
          </a:xfrm>
          <a:prstGeom prst="rect">
            <a:avLst/>
          </a:prstGeom>
        </p:spPr>
        <p:txBody>
          <a:bodyPr wrap="square">
            <a:spAutoFit/>
          </a:bodyPr>
          <a:lstStyle/>
          <a:p>
            <a:r>
              <a:rPr lang="it-IT" sz="2400" b="1" dirty="0" smtClean="0"/>
              <a:t>Passività</a:t>
            </a:r>
          </a:p>
          <a:p>
            <a:pPr>
              <a:buFontTx/>
              <a:buChar char="-"/>
            </a:pPr>
            <a:r>
              <a:rPr lang="it-IT" sz="2400" dirty="0" smtClean="0"/>
              <a:t> Si lascia trascinare, non sceglie: il suo piacere dipende dal mondo, dalle occasioni che esso gli offre, da ciò che è fuori di lui (perfino seguire un proprio talento è una non scelta)</a:t>
            </a:r>
            <a:endParaRPr lang="it-IT" sz="24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e 8"/>
          <p:cNvSpPr/>
          <p:nvPr/>
        </p:nvSpPr>
        <p:spPr>
          <a:xfrm>
            <a:off x="2771800" y="260648"/>
            <a:ext cx="3528392" cy="129614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a:p>
        </p:txBody>
      </p:sp>
      <p:sp>
        <p:nvSpPr>
          <p:cNvPr id="2" name="Titolo 1"/>
          <p:cNvSpPr>
            <a:spLocks noGrp="1"/>
          </p:cNvSpPr>
          <p:nvPr>
            <p:ph type="title"/>
          </p:nvPr>
        </p:nvSpPr>
        <p:spPr/>
        <p:txBody>
          <a:bodyPr/>
          <a:lstStyle/>
          <a:p>
            <a:r>
              <a:rPr lang="it-IT" dirty="0" smtClean="0"/>
              <a:t>Uomo estetico</a:t>
            </a:r>
            <a:endParaRPr lang="it-IT" dirty="0"/>
          </a:p>
        </p:txBody>
      </p:sp>
      <p:sp>
        <p:nvSpPr>
          <p:cNvPr id="6" name="Rettangolo 5"/>
          <p:cNvSpPr/>
          <p:nvPr/>
        </p:nvSpPr>
        <p:spPr>
          <a:xfrm>
            <a:off x="467544" y="1628800"/>
            <a:ext cx="2448272"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it-IT" sz="2400" b="1" dirty="0" smtClean="0"/>
              <a:t>CARATTERISTICHE</a:t>
            </a:r>
            <a:endParaRPr lang="it-IT" sz="2400" dirty="0"/>
          </a:p>
        </p:txBody>
      </p:sp>
      <p:sp>
        <p:nvSpPr>
          <p:cNvPr id="7" name="Rettangolo 6"/>
          <p:cNvSpPr/>
          <p:nvPr/>
        </p:nvSpPr>
        <p:spPr>
          <a:xfrm>
            <a:off x="323528" y="2204864"/>
            <a:ext cx="8424936" cy="1938992"/>
          </a:xfrm>
          <a:prstGeom prst="rect">
            <a:avLst/>
          </a:prstGeom>
        </p:spPr>
        <p:txBody>
          <a:bodyPr wrap="square">
            <a:spAutoFit/>
          </a:bodyPr>
          <a:lstStyle/>
          <a:p>
            <a:r>
              <a:rPr lang="it-IT" sz="2400" b="1" dirty="0" smtClean="0"/>
              <a:t>Arriva alla noia e alla disperazione</a:t>
            </a:r>
          </a:p>
          <a:p>
            <a:pPr>
              <a:buFontTx/>
              <a:buChar char="-"/>
            </a:pPr>
            <a:r>
              <a:rPr lang="it-IT" sz="2400" dirty="0" smtClean="0"/>
              <a:t>Il vortice dei piaceri alla fine lo stanca</a:t>
            </a:r>
          </a:p>
          <a:p>
            <a:pPr>
              <a:buFontTx/>
              <a:buChar char="-"/>
            </a:pPr>
            <a:r>
              <a:rPr lang="it-IT" sz="2400" dirty="0" smtClean="0"/>
              <a:t> Può arrivare alla disperazione, cioè alla consapevolezza dell’impossibilità di entrare in contatto con il proprio io (ciò per K. è positivo: solo così può “saltare” in uno stadio  diverso)</a:t>
            </a:r>
            <a:endParaRPr lang="it-IT" sz="2400" dirty="0"/>
          </a:p>
        </p:txBody>
      </p:sp>
      <p:sp>
        <p:nvSpPr>
          <p:cNvPr id="38914" name="AutoShape 2" descr="Risultati immagini per specchio vuot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38916" name="AutoShape 4" descr="Risultati immagini per specchio vuot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2" name="Rettangolo 11"/>
          <p:cNvSpPr/>
          <p:nvPr/>
        </p:nvSpPr>
        <p:spPr>
          <a:xfrm>
            <a:off x="251520" y="4797152"/>
            <a:ext cx="8424936" cy="163121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it-IT" sz="2000" dirty="0" smtClean="0"/>
              <a:t>“[…] quando l’uomo dispera, allora è il momento in cui può scegliere per sé non una vita superficiale, ma la vita eterna”; “Appare dunque che ogni concezione estetica della vita è disperazione, e che chiunque vive esteticamente è disperato, tanto se lo sa quanto se non lo sa. Ma quando lo si sa, una forma più elevata di esistenza è una esigenza imperiosa”</a:t>
            </a:r>
            <a:endParaRPr lang="it-IT" sz="20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e 8"/>
          <p:cNvSpPr/>
          <p:nvPr/>
        </p:nvSpPr>
        <p:spPr>
          <a:xfrm>
            <a:off x="2771800" y="260648"/>
            <a:ext cx="3528392" cy="129614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a:p>
        </p:txBody>
      </p:sp>
      <p:sp>
        <p:nvSpPr>
          <p:cNvPr id="2" name="Titolo 1"/>
          <p:cNvSpPr>
            <a:spLocks noGrp="1"/>
          </p:cNvSpPr>
          <p:nvPr>
            <p:ph type="title"/>
          </p:nvPr>
        </p:nvSpPr>
        <p:spPr/>
        <p:txBody>
          <a:bodyPr/>
          <a:lstStyle/>
          <a:p>
            <a:r>
              <a:rPr lang="it-IT" dirty="0" smtClean="0"/>
              <a:t>Uomo estetico</a:t>
            </a:r>
            <a:endParaRPr lang="it-IT" dirty="0"/>
          </a:p>
        </p:txBody>
      </p:sp>
      <p:sp>
        <p:nvSpPr>
          <p:cNvPr id="38914" name="AutoShape 2" descr="Risultati immagini per specchio vuot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38916" name="AutoShape 4" descr="Risultati immagini per specchio vuot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2" name="Rettangolo 11"/>
          <p:cNvSpPr/>
          <p:nvPr/>
        </p:nvSpPr>
        <p:spPr>
          <a:xfrm>
            <a:off x="323528" y="1700808"/>
            <a:ext cx="8424936" cy="489364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it-IT" sz="2400" dirty="0" smtClean="0"/>
              <a:t>“La tua vita è una </a:t>
            </a:r>
            <a:r>
              <a:rPr lang="it-IT" sz="2400" b="1" dirty="0" smtClean="0"/>
              <a:t>mascherata</a:t>
            </a:r>
            <a:r>
              <a:rPr lang="it-IT" sz="2400" dirty="0" smtClean="0"/>
              <a:t>, tu dici, e questo per te è fonte inesauribile di divertimento, e sei così abile che ancora nessuno è riuscito a smascherarti: poiché ogni manifestazione tua è sempre un inganno […]. In questo sta la tua attività, nel mantenere il tuo nascondiglio, e questo ti riesce, perché la tua maschera è la più misteriosa di tutte; </a:t>
            </a:r>
            <a:r>
              <a:rPr lang="it-IT" sz="2400" b="1" dirty="0" smtClean="0"/>
              <a:t>infatti non sei nulla</a:t>
            </a:r>
            <a:r>
              <a:rPr lang="it-IT" sz="2400" dirty="0" smtClean="0"/>
              <a:t>. […] Puoi pensare qualche cosa di più terribile di ciò, che alla fine il tuo essere si disfi in una molteplicità, divenga una legione come gli infelici esseri demoniaci, e che così tu perda ciò che è più intimo, più sacro nell’uomo, il potere che lega insieme la personalità? […] [Ma] se avrai, o piuttosto se vorrai avere, l’energia necessaria, puoi vincere, il che è la cosa principale nella vita, puoi vincere te stesso, </a:t>
            </a:r>
            <a:r>
              <a:rPr lang="it-IT" sz="2400" b="1" dirty="0" smtClean="0"/>
              <a:t>conquistare te stesso.</a:t>
            </a:r>
            <a:r>
              <a:rPr lang="it-IT" sz="2400" dirty="0" smtClean="0"/>
              <a:t>”</a:t>
            </a:r>
            <a:endParaRPr lang="it-IT" sz="2400" dirty="0"/>
          </a:p>
        </p:txBody>
      </p:sp>
      <p:pic>
        <p:nvPicPr>
          <p:cNvPr id="10" name="Picture 6" descr="Risultati immagini per senza volto"/>
          <p:cNvPicPr>
            <a:picLocks noChangeAspect="1" noChangeArrowheads="1"/>
          </p:cNvPicPr>
          <p:nvPr/>
        </p:nvPicPr>
        <p:blipFill>
          <a:blip r:embed="rId2" cstate="print"/>
          <a:srcRect/>
          <a:stretch>
            <a:fillRect/>
          </a:stretch>
        </p:blipFill>
        <p:spPr bwMode="auto">
          <a:xfrm>
            <a:off x="6732240" y="188640"/>
            <a:ext cx="1972444" cy="1426230"/>
          </a:xfrm>
          <a:prstGeom prst="rect">
            <a:avLst/>
          </a:prstGeom>
          <a:noFill/>
          <a:effectLst>
            <a:innerShdw blurRad="63500" dist="50800" dir="13500000">
              <a:prstClr val="black">
                <a:alpha val="50000"/>
              </a:prstClr>
            </a:innerShdw>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e 2"/>
          <p:cNvSpPr/>
          <p:nvPr/>
        </p:nvSpPr>
        <p:spPr>
          <a:xfrm>
            <a:off x="2267744" y="1340768"/>
            <a:ext cx="4320480" cy="936104"/>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a:p>
        </p:txBody>
      </p:sp>
      <p:sp>
        <p:nvSpPr>
          <p:cNvPr id="2" name="Titolo 1"/>
          <p:cNvSpPr>
            <a:spLocks noGrp="1"/>
          </p:cNvSpPr>
          <p:nvPr>
            <p:ph type="title"/>
          </p:nvPr>
        </p:nvSpPr>
        <p:spPr/>
        <p:txBody>
          <a:bodyPr/>
          <a:lstStyle/>
          <a:p>
            <a:r>
              <a:rPr lang="it-IT" dirty="0" smtClean="0"/>
              <a:t>Uomo etico</a:t>
            </a:r>
            <a:endParaRPr lang="it-IT" dirty="0"/>
          </a:p>
        </p:txBody>
      </p:sp>
      <p:sp>
        <p:nvSpPr>
          <p:cNvPr id="5" name="Rettangolo 4"/>
          <p:cNvSpPr/>
          <p:nvPr/>
        </p:nvSpPr>
        <p:spPr>
          <a:xfrm>
            <a:off x="323528" y="2996952"/>
            <a:ext cx="8280920" cy="3416320"/>
          </a:xfrm>
          <a:prstGeom prst="rect">
            <a:avLst/>
          </a:prstGeom>
        </p:spPr>
        <p:txBody>
          <a:bodyPr wrap="square">
            <a:spAutoFit/>
          </a:bodyPr>
          <a:lstStyle/>
          <a:p>
            <a:pPr algn="just"/>
            <a:r>
              <a:rPr lang="it-IT" sz="2400" dirty="0" smtClean="0"/>
              <a:t>Senso di </a:t>
            </a:r>
            <a:r>
              <a:rPr lang="it-IT" sz="2400" b="1" dirty="0" smtClean="0"/>
              <a:t>responsabilità </a:t>
            </a:r>
            <a:r>
              <a:rPr lang="it-IT" sz="2400" dirty="0" smtClean="0"/>
              <a:t>e del </a:t>
            </a:r>
            <a:r>
              <a:rPr lang="it-IT" sz="2400" b="1" dirty="0" smtClean="0"/>
              <a:t>dovere</a:t>
            </a:r>
            <a:r>
              <a:rPr lang="it-IT" sz="2400" dirty="0" smtClean="0"/>
              <a:t>, rappresentati dalla figura del </a:t>
            </a:r>
            <a:r>
              <a:rPr lang="it-IT" sz="2400" b="1" dirty="0" smtClean="0"/>
              <a:t>marito</a:t>
            </a:r>
            <a:r>
              <a:rPr lang="it-IT" sz="2400" dirty="0" smtClean="0"/>
              <a:t>.</a:t>
            </a:r>
          </a:p>
          <a:p>
            <a:pPr algn="just">
              <a:buFontTx/>
              <a:buChar char="-"/>
            </a:pPr>
            <a:r>
              <a:rPr lang="it-IT" sz="2400" dirty="0" smtClean="0"/>
              <a:t> Manca l’amore travolgente tipico del Don Giovanni, ma nel matrimonio l’amore, sorpassando la fase dell’innamoramento in cui tutto è esaltante, acquista spessore e profondità.</a:t>
            </a:r>
          </a:p>
          <a:p>
            <a:pPr algn="just">
              <a:buFontTx/>
              <a:buChar char="-"/>
            </a:pPr>
            <a:r>
              <a:rPr lang="it-IT" sz="2400" b="1" dirty="0" smtClean="0"/>
              <a:t> </a:t>
            </a:r>
            <a:r>
              <a:rPr lang="it-IT" sz="2400" dirty="0" smtClean="0"/>
              <a:t>Importanza del </a:t>
            </a:r>
            <a:r>
              <a:rPr lang="it-IT" sz="2400" b="1" dirty="0" smtClean="0"/>
              <a:t>lavoro: </a:t>
            </a:r>
            <a:r>
              <a:rPr lang="it-IT" sz="2400" dirty="0" smtClean="0"/>
              <a:t>è ciò che crea la rete di relazioni che è la </a:t>
            </a:r>
            <a:r>
              <a:rPr lang="it-IT" sz="2400" b="1" dirty="0" smtClean="0"/>
              <a:t>comunità</a:t>
            </a:r>
            <a:r>
              <a:rPr lang="it-IT" sz="2400" dirty="0" smtClean="0"/>
              <a:t> (che senso avrebbe un’etica senza una comunità?). Grazie ad esso l’uomo </a:t>
            </a:r>
            <a:r>
              <a:rPr lang="it-IT" sz="2400" b="1" dirty="0" smtClean="0"/>
              <a:t>assolve la propria funzione</a:t>
            </a:r>
            <a:r>
              <a:rPr lang="it-IT" sz="2400" dirty="0" smtClean="0"/>
              <a:t> e assume il proprio </a:t>
            </a:r>
            <a:r>
              <a:rPr lang="it-IT" sz="2400" b="1" dirty="0" smtClean="0"/>
              <a:t>ruolo</a:t>
            </a:r>
          </a:p>
        </p:txBody>
      </p:sp>
      <p:sp>
        <p:nvSpPr>
          <p:cNvPr id="6" name="Rettangolo 5"/>
          <p:cNvSpPr/>
          <p:nvPr/>
        </p:nvSpPr>
        <p:spPr>
          <a:xfrm>
            <a:off x="2843808" y="1556792"/>
            <a:ext cx="3312368" cy="523220"/>
          </a:xfrm>
          <a:prstGeom prst="rect">
            <a:avLst/>
          </a:prstGeom>
        </p:spPr>
        <p:txBody>
          <a:bodyPr wrap="square">
            <a:spAutoFit/>
          </a:bodyPr>
          <a:lstStyle/>
          <a:p>
            <a:r>
              <a:rPr lang="it-IT" sz="2800" b="1" dirty="0" smtClean="0"/>
              <a:t>Assessore Guglielmo</a:t>
            </a:r>
            <a:endParaRPr lang="it-IT" sz="2800" dirty="0"/>
          </a:p>
        </p:txBody>
      </p:sp>
      <p:sp>
        <p:nvSpPr>
          <p:cNvPr id="7" name="Rettangolo 6"/>
          <p:cNvSpPr/>
          <p:nvPr/>
        </p:nvSpPr>
        <p:spPr>
          <a:xfrm>
            <a:off x="323528" y="2348880"/>
            <a:ext cx="8496944" cy="461665"/>
          </a:xfrm>
          <a:prstGeom prst="rect">
            <a:avLst/>
          </a:prstGeom>
        </p:spPr>
        <p:txBody>
          <a:bodyPr wrap="square">
            <a:spAutoFit/>
          </a:bodyPr>
          <a:lstStyle/>
          <a:p>
            <a:r>
              <a:rPr lang="it-IT" sz="2400" b="1" dirty="0" smtClean="0"/>
              <a:t>DOTI:  capacità di scegliere, costanza,  continuità, coerenza, virtù</a:t>
            </a:r>
            <a:endParaRPr lang="it-IT" sz="2400" dirty="0" smtClean="0"/>
          </a:p>
        </p:txBody>
      </p:sp>
      <p:pic>
        <p:nvPicPr>
          <p:cNvPr id="43010" name="Picture 2" descr="Risultati immagini per marito matrimonio disegno"/>
          <p:cNvPicPr>
            <a:picLocks noChangeAspect="1" noChangeArrowheads="1"/>
          </p:cNvPicPr>
          <p:nvPr/>
        </p:nvPicPr>
        <p:blipFill>
          <a:blip r:embed="rId2" cstate="print"/>
          <a:srcRect/>
          <a:stretch>
            <a:fillRect/>
          </a:stretch>
        </p:blipFill>
        <p:spPr bwMode="auto">
          <a:xfrm>
            <a:off x="6732240" y="476672"/>
            <a:ext cx="1944746" cy="1916885"/>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e 2"/>
          <p:cNvSpPr/>
          <p:nvPr/>
        </p:nvSpPr>
        <p:spPr>
          <a:xfrm>
            <a:off x="2771800" y="260648"/>
            <a:ext cx="3528392" cy="1296144"/>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a:p>
        </p:txBody>
      </p:sp>
      <p:sp>
        <p:nvSpPr>
          <p:cNvPr id="2" name="Titolo 1"/>
          <p:cNvSpPr>
            <a:spLocks noGrp="1"/>
          </p:cNvSpPr>
          <p:nvPr>
            <p:ph type="title"/>
          </p:nvPr>
        </p:nvSpPr>
        <p:spPr/>
        <p:txBody>
          <a:bodyPr/>
          <a:lstStyle/>
          <a:p>
            <a:r>
              <a:rPr lang="it-IT" dirty="0" smtClean="0"/>
              <a:t>Uomo etico</a:t>
            </a:r>
            <a:endParaRPr lang="it-IT" dirty="0"/>
          </a:p>
        </p:txBody>
      </p:sp>
      <p:sp>
        <p:nvSpPr>
          <p:cNvPr id="4" name="Rettangolo 3"/>
          <p:cNvSpPr/>
          <p:nvPr/>
        </p:nvSpPr>
        <p:spPr>
          <a:xfrm>
            <a:off x="395536" y="1484784"/>
            <a:ext cx="2448272" cy="46166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it-IT" sz="2400" b="1" dirty="0" smtClean="0"/>
              <a:t>CARATTERISTICHE</a:t>
            </a:r>
            <a:endParaRPr lang="it-IT" sz="2400" dirty="0"/>
          </a:p>
        </p:txBody>
      </p:sp>
      <p:sp>
        <p:nvSpPr>
          <p:cNvPr id="5" name="Rettangolo 4"/>
          <p:cNvSpPr/>
          <p:nvPr/>
        </p:nvSpPr>
        <p:spPr>
          <a:xfrm>
            <a:off x="395536" y="2060848"/>
            <a:ext cx="8280920" cy="461665"/>
          </a:xfrm>
          <a:prstGeom prst="rect">
            <a:avLst/>
          </a:prstGeom>
        </p:spPr>
        <p:txBody>
          <a:bodyPr wrap="square">
            <a:spAutoFit/>
          </a:bodyPr>
          <a:lstStyle/>
          <a:p>
            <a:pPr>
              <a:buFont typeface="Arial" pitchFamily="34" charset="0"/>
              <a:buChar char="•"/>
            </a:pPr>
            <a:r>
              <a:rPr lang="it-IT" sz="2400" b="1" dirty="0" smtClean="0"/>
              <a:t> Riflessione su di sé</a:t>
            </a:r>
            <a:r>
              <a:rPr lang="it-IT" sz="2400" dirty="0" smtClean="0"/>
              <a:t>, che porta a </a:t>
            </a:r>
            <a:r>
              <a:rPr lang="it-IT" sz="2400" dirty="0" err="1" smtClean="0"/>
              <a:t>una…</a:t>
            </a:r>
            <a:endParaRPr lang="it-IT" sz="2400" dirty="0" smtClean="0"/>
          </a:p>
        </p:txBody>
      </p:sp>
      <p:sp>
        <p:nvSpPr>
          <p:cNvPr id="7" name="Rettangolo 6"/>
          <p:cNvSpPr/>
          <p:nvPr/>
        </p:nvSpPr>
        <p:spPr>
          <a:xfrm>
            <a:off x="395536" y="2564904"/>
            <a:ext cx="8280920" cy="2308324"/>
          </a:xfrm>
          <a:prstGeom prst="rect">
            <a:avLst/>
          </a:prstGeom>
        </p:spPr>
        <p:txBody>
          <a:bodyPr wrap="square">
            <a:spAutoFit/>
          </a:bodyPr>
          <a:lstStyle/>
          <a:p>
            <a:pPr>
              <a:buFont typeface="Arial" pitchFamily="34" charset="0"/>
              <a:buChar char="•"/>
            </a:pPr>
            <a:r>
              <a:rPr lang="it-IT" sz="2400" b="1" dirty="0" smtClean="0"/>
              <a:t> Scelta</a:t>
            </a:r>
          </a:p>
          <a:p>
            <a:pPr>
              <a:buFontTx/>
              <a:buChar char="-"/>
            </a:pPr>
            <a:r>
              <a:rPr lang="it-IT" sz="2400" dirty="0" smtClean="0"/>
              <a:t>Non più passività: l’uomo etico sceglie e si assume le proprie responsabilità</a:t>
            </a:r>
          </a:p>
          <a:p>
            <a:pPr>
              <a:buFontTx/>
              <a:buChar char="-"/>
            </a:pPr>
            <a:r>
              <a:rPr lang="it-IT" sz="2400" dirty="0" smtClean="0"/>
              <a:t> </a:t>
            </a:r>
            <a:r>
              <a:rPr lang="it-IT" sz="2400" b="1" dirty="0" smtClean="0"/>
              <a:t>Scegliendo ciò che è</a:t>
            </a:r>
            <a:r>
              <a:rPr lang="it-IT" sz="2400" dirty="0" smtClean="0"/>
              <a:t> (importante </a:t>
            </a:r>
            <a:r>
              <a:rPr lang="it-IT" sz="2400" b="1" dirty="0" smtClean="0"/>
              <a:t>è l’atto della scelta</a:t>
            </a:r>
            <a:r>
              <a:rPr lang="it-IT" sz="2400" dirty="0" smtClean="0"/>
              <a:t>, definitivo, responsabile, energico, scegliere e mantenere </a:t>
            </a:r>
            <a:r>
              <a:rPr lang="it-IT" sz="2400" i="1" dirty="0" smtClean="0"/>
              <a:t>salda la propria decisione</a:t>
            </a:r>
            <a:r>
              <a:rPr lang="it-IT" sz="2400" dirty="0" smtClean="0"/>
              <a:t>), </a:t>
            </a:r>
            <a:r>
              <a:rPr lang="it-IT" sz="2400" b="1" dirty="0" smtClean="0"/>
              <a:t>supera la frammentarietà della personalità estetica</a:t>
            </a:r>
            <a:r>
              <a:rPr lang="it-IT" sz="2400" dirty="0" smtClean="0"/>
              <a:t>.</a:t>
            </a:r>
          </a:p>
        </p:txBody>
      </p:sp>
      <p:sp>
        <p:nvSpPr>
          <p:cNvPr id="8" name="Rettangolo 7"/>
          <p:cNvSpPr/>
          <p:nvPr/>
        </p:nvSpPr>
        <p:spPr>
          <a:xfrm>
            <a:off x="395536" y="4869160"/>
            <a:ext cx="8280920" cy="461665"/>
          </a:xfrm>
          <a:prstGeom prst="rect">
            <a:avLst/>
          </a:prstGeom>
        </p:spPr>
        <p:txBody>
          <a:bodyPr wrap="square">
            <a:spAutoFit/>
          </a:bodyPr>
          <a:lstStyle/>
          <a:p>
            <a:pPr>
              <a:buFont typeface="Arial" pitchFamily="34" charset="0"/>
              <a:buChar char="•"/>
            </a:pPr>
            <a:r>
              <a:rPr lang="it-IT" sz="2400" b="1" dirty="0" smtClean="0"/>
              <a:t> Miglioramento di sé </a:t>
            </a:r>
            <a:r>
              <a:rPr lang="it-IT" sz="2400" dirty="0" smtClean="0"/>
              <a:t>tramite il </a:t>
            </a:r>
            <a:r>
              <a:rPr lang="it-IT" sz="2400" b="1" dirty="0" smtClean="0"/>
              <a:t>dovere</a:t>
            </a:r>
            <a:r>
              <a:rPr lang="it-IT" sz="2400" dirty="0" smtClean="0"/>
              <a:t>,</a:t>
            </a:r>
            <a:r>
              <a:rPr lang="it-IT" sz="2400" b="1" dirty="0" smtClean="0"/>
              <a:t> </a:t>
            </a:r>
            <a:r>
              <a:rPr lang="it-IT" sz="2400" dirty="0" smtClean="0"/>
              <a:t>l’</a:t>
            </a:r>
            <a:r>
              <a:rPr lang="it-IT" sz="2400" b="1" dirty="0" smtClean="0"/>
              <a:t>impegno </a:t>
            </a:r>
            <a:r>
              <a:rPr lang="it-IT" sz="2400" dirty="0" smtClean="0"/>
              <a:t>e il </a:t>
            </a:r>
            <a:r>
              <a:rPr lang="it-IT" sz="2400" b="1" dirty="0" smtClean="0"/>
              <a:t>sacrificio</a:t>
            </a:r>
          </a:p>
        </p:txBody>
      </p:sp>
      <p:sp>
        <p:nvSpPr>
          <p:cNvPr id="9" name="Rettangolo 8"/>
          <p:cNvSpPr/>
          <p:nvPr/>
        </p:nvSpPr>
        <p:spPr>
          <a:xfrm>
            <a:off x="395536" y="5373216"/>
            <a:ext cx="8280920" cy="1200329"/>
          </a:xfrm>
          <a:prstGeom prst="rect">
            <a:avLst/>
          </a:prstGeom>
        </p:spPr>
        <p:txBody>
          <a:bodyPr wrap="square">
            <a:spAutoFit/>
          </a:bodyPr>
          <a:lstStyle/>
          <a:p>
            <a:pPr>
              <a:buFont typeface="Arial" pitchFamily="34" charset="0"/>
              <a:buChar char="•"/>
            </a:pPr>
            <a:r>
              <a:rPr lang="it-IT" sz="2400" dirty="0" smtClean="0"/>
              <a:t> Il Singolo etico ha il suo </a:t>
            </a:r>
            <a:r>
              <a:rPr lang="it-IT" sz="2400" b="1" dirty="0" smtClean="0"/>
              <a:t>fine nell’universale</a:t>
            </a:r>
            <a:r>
              <a:rPr lang="it-IT" sz="2400" dirty="0" smtClean="0"/>
              <a:t>: “toglie” la sua singolarità per</a:t>
            </a:r>
            <a:r>
              <a:rPr lang="it-IT" sz="2400" b="1" dirty="0" smtClean="0"/>
              <a:t> diventare</a:t>
            </a:r>
            <a:r>
              <a:rPr lang="it-IT" sz="2400" dirty="0" smtClean="0"/>
              <a:t>, immergersi nel </a:t>
            </a:r>
            <a:r>
              <a:rPr lang="it-IT" sz="2400" b="1" dirty="0" smtClean="0"/>
              <a:t>generale</a:t>
            </a:r>
            <a:r>
              <a:rPr lang="it-IT" sz="2400" dirty="0" smtClean="0"/>
              <a:t>;</a:t>
            </a:r>
            <a:r>
              <a:rPr lang="it-IT" sz="2400" b="1" dirty="0" smtClean="0"/>
              <a:t> </a:t>
            </a:r>
            <a:r>
              <a:rPr lang="it-IT" sz="2400" dirty="0" smtClean="0"/>
              <a:t>unifica l’universale (il dovere degli uomini) e il particolare (lui stesso)</a:t>
            </a:r>
            <a:endParaRPr lang="it-IT" sz="2400" b="1" dirty="0" smtClean="0"/>
          </a:p>
        </p:txBody>
      </p:sp>
      <p:sp>
        <p:nvSpPr>
          <p:cNvPr id="10" name="Rettangolo 9"/>
          <p:cNvSpPr/>
          <p:nvPr/>
        </p:nvSpPr>
        <p:spPr>
          <a:xfrm>
            <a:off x="5940152" y="1484784"/>
            <a:ext cx="2987824" cy="147732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it-IT" dirty="0" smtClean="0"/>
              <a:t>“La grandezza non consiste nell’essere questo o quello, ma </a:t>
            </a:r>
            <a:r>
              <a:rPr lang="it-IT" b="1" dirty="0" smtClean="0"/>
              <a:t>nell’essere se stesso</a:t>
            </a:r>
            <a:r>
              <a:rPr lang="it-IT" dirty="0" smtClean="0"/>
              <a:t>, e questo ciascuno lo può se lo vuole”.</a:t>
            </a:r>
            <a:endParaRPr lang="it-IT"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e 2"/>
          <p:cNvSpPr/>
          <p:nvPr/>
        </p:nvSpPr>
        <p:spPr>
          <a:xfrm>
            <a:off x="2771800" y="260648"/>
            <a:ext cx="3528392" cy="1296144"/>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a:p>
        </p:txBody>
      </p:sp>
      <p:sp>
        <p:nvSpPr>
          <p:cNvPr id="2" name="Titolo 1"/>
          <p:cNvSpPr>
            <a:spLocks noGrp="1"/>
          </p:cNvSpPr>
          <p:nvPr>
            <p:ph type="title"/>
          </p:nvPr>
        </p:nvSpPr>
        <p:spPr/>
        <p:txBody>
          <a:bodyPr/>
          <a:lstStyle/>
          <a:p>
            <a:r>
              <a:rPr lang="it-IT" dirty="0" smtClean="0"/>
              <a:t>Uomo etico</a:t>
            </a:r>
            <a:endParaRPr lang="it-IT" dirty="0"/>
          </a:p>
        </p:txBody>
      </p:sp>
      <p:sp>
        <p:nvSpPr>
          <p:cNvPr id="4" name="Rettangolo 3"/>
          <p:cNvSpPr/>
          <p:nvPr/>
        </p:nvSpPr>
        <p:spPr>
          <a:xfrm>
            <a:off x="395536" y="1484784"/>
            <a:ext cx="2448272" cy="46166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it-IT" sz="2400" b="1" dirty="0" smtClean="0"/>
              <a:t>CARATTERISTICHE</a:t>
            </a:r>
            <a:endParaRPr lang="it-IT" sz="2400" dirty="0"/>
          </a:p>
        </p:txBody>
      </p:sp>
      <p:sp>
        <p:nvSpPr>
          <p:cNvPr id="7" name="Rettangolo 6"/>
          <p:cNvSpPr/>
          <p:nvPr/>
        </p:nvSpPr>
        <p:spPr>
          <a:xfrm>
            <a:off x="395536" y="2564904"/>
            <a:ext cx="8280920" cy="2308324"/>
          </a:xfrm>
          <a:prstGeom prst="rect">
            <a:avLst/>
          </a:prstGeom>
        </p:spPr>
        <p:txBody>
          <a:bodyPr wrap="square">
            <a:spAutoFit/>
          </a:bodyPr>
          <a:lstStyle/>
          <a:p>
            <a:r>
              <a:rPr lang="it-IT" sz="2400" dirty="0" smtClean="0"/>
              <a:t>L’uomo etico sente </a:t>
            </a:r>
            <a:r>
              <a:rPr lang="it-IT" sz="2400" b="1" dirty="0" smtClean="0"/>
              <a:t>l’inadeguatezza morale di fronte a Dio</a:t>
            </a:r>
            <a:r>
              <a:rPr lang="it-IT" sz="2400" dirty="0" smtClean="0"/>
              <a:t>, la profonda crepa che separa la sua natura di peccatore dalla perfezione divina. </a:t>
            </a:r>
          </a:p>
          <a:p>
            <a:endParaRPr lang="it-IT" sz="2400" dirty="0" smtClean="0"/>
          </a:p>
          <a:p>
            <a:r>
              <a:rPr lang="it-IT" sz="2400" dirty="0" smtClean="0"/>
              <a:t>Ecco che si </a:t>
            </a:r>
            <a:r>
              <a:rPr lang="it-IT" sz="2400" b="1" dirty="0" smtClean="0"/>
              <a:t>pente</a:t>
            </a:r>
            <a:r>
              <a:rPr lang="it-IT" sz="2400" dirty="0" smtClean="0"/>
              <a:t>: ciò porta al “</a:t>
            </a:r>
            <a:r>
              <a:rPr lang="it-IT" sz="2400" b="1" dirty="0" smtClean="0"/>
              <a:t>salto</a:t>
            </a:r>
            <a:r>
              <a:rPr lang="it-IT" sz="2400" dirty="0" smtClean="0"/>
              <a:t>” della </a:t>
            </a:r>
            <a:r>
              <a:rPr lang="it-IT" sz="2400" b="1" dirty="0" smtClean="0"/>
              <a:t>fede</a:t>
            </a:r>
            <a:r>
              <a:rPr lang="it-IT" sz="2400" dirty="0" smtClean="0"/>
              <a:t> (totalmente altro rispetto sia alla ragione che alla morale).</a:t>
            </a:r>
          </a:p>
        </p:txBody>
      </p:sp>
      <p:pic>
        <p:nvPicPr>
          <p:cNvPr id="44034" name="Picture 2" descr="Risultati immagini per uomo in ginocchio dio"/>
          <p:cNvPicPr>
            <a:picLocks noChangeAspect="1" noChangeArrowheads="1"/>
          </p:cNvPicPr>
          <p:nvPr/>
        </p:nvPicPr>
        <p:blipFill>
          <a:blip r:embed="rId2" cstate="print"/>
          <a:srcRect/>
          <a:stretch>
            <a:fillRect/>
          </a:stretch>
        </p:blipFill>
        <p:spPr bwMode="auto">
          <a:xfrm>
            <a:off x="3419872" y="4941168"/>
            <a:ext cx="2381250" cy="1781176"/>
          </a:xfrm>
          <a:prstGeom prst="rect">
            <a:avLst/>
          </a:prstGeom>
          <a:noFill/>
          <a:effectLst>
            <a:innerShdw blurRad="63500" dist="50800" dir="13500000">
              <a:prstClr val="black">
                <a:alpha val="50000"/>
              </a:prstClr>
            </a:innerShdw>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e 3"/>
          <p:cNvSpPr/>
          <p:nvPr/>
        </p:nvSpPr>
        <p:spPr>
          <a:xfrm>
            <a:off x="2051720" y="1340768"/>
            <a:ext cx="5184576" cy="1008112"/>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it-IT"/>
          </a:p>
        </p:txBody>
      </p:sp>
      <p:sp>
        <p:nvSpPr>
          <p:cNvPr id="2" name="Titolo 1"/>
          <p:cNvSpPr>
            <a:spLocks noGrp="1"/>
          </p:cNvSpPr>
          <p:nvPr>
            <p:ph type="title"/>
          </p:nvPr>
        </p:nvSpPr>
        <p:spPr/>
        <p:txBody>
          <a:bodyPr/>
          <a:lstStyle/>
          <a:p>
            <a:r>
              <a:rPr lang="it-IT" dirty="0" smtClean="0"/>
              <a:t>Uomo religioso</a:t>
            </a:r>
            <a:endParaRPr lang="it-IT" dirty="0"/>
          </a:p>
        </p:txBody>
      </p:sp>
      <p:sp>
        <p:nvSpPr>
          <p:cNvPr id="3" name="Rettangolo 2"/>
          <p:cNvSpPr/>
          <p:nvPr/>
        </p:nvSpPr>
        <p:spPr>
          <a:xfrm>
            <a:off x="2267744" y="1628800"/>
            <a:ext cx="4968552" cy="523220"/>
          </a:xfrm>
          <a:prstGeom prst="rect">
            <a:avLst/>
          </a:prstGeom>
        </p:spPr>
        <p:txBody>
          <a:bodyPr wrap="square">
            <a:spAutoFit/>
          </a:bodyPr>
          <a:lstStyle/>
          <a:p>
            <a:r>
              <a:rPr lang="it-IT" sz="2800" b="1" dirty="0" smtClean="0"/>
              <a:t>Abramo, Il “cavaliere della fede”</a:t>
            </a:r>
            <a:endParaRPr lang="it-IT" sz="2800" dirty="0"/>
          </a:p>
        </p:txBody>
      </p:sp>
      <p:sp>
        <p:nvSpPr>
          <p:cNvPr id="5" name="Rettangolo 4"/>
          <p:cNvSpPr/>
          <p:nvPr/>
        </p:nvSpPr>
        <p:spPr>
          <a:xfrm>
            <a:off x="395536" y="2564904"/>
            <a:ext cx="8280920" cy="4093428"/>
          </a:xfrm>
          <a:prstGeom prst="rect">
            <a:avLst/>
          </a:prstGeom>
        </p:spPr>
        <p:txBody>
          <a:bodyPr wrap="square">
            <a:spAutoFit/>
          </a:bodyPr>
          <a:lstStyle/>
          <a:p>
            <a:pPr algn="just"/>
            <a:r>
              <a:rPr lang="it-IT" sz="2000" dirty="0" smtClean="0"/>
              <a:t>Dopo queste cose, Dio mise alla prova Abramo e gli disse: «Abramo, </a:t>
            </a:r>
            <a:r>
              <a:rPr lang="it-IT" sz="2000" dirty="0" err="1" smtClean="0"/>
              <a:t>Abramo</a:t>
            </a:r>
            <a:r>
              <a:rPr lang="it-IT" sz="2000" dirty="0" smtClean="0"/>
              <a:t>!». Rispose: «</a:t>
            </a:r>
            <a:r>
              <a:rPr lang="it-IT" sz="2000" b="1" dirty="0" smtClean="0"/>
              <a:t>Eccomi</a:t>
            </a:r>
            <a:r>
              <a:rPr lang="it-IT" sz="2000" dirty="0" smtClean="0"/>
              <a:t>!». 2 Riprese: «Prendi tuo figlio, il tuo unico figlio che ami, Isacco, va' nel territorio di Moria e </a:t>
            </a:r>
            <a:r>
              <a:rPr lang="it-IT" sz="2000" b="1" dirty="0" smtClean="0"/>
              <a:t>offrilo in olocausto</a:t>
            </a:r>
            <a:r>
              <a:rPr lang="it-IT" sz="2000" dirty="0" smtClean="0"/>
              <a:t> su di un monte che io ti indicherò». 3 Abramo </a:t>
            </a:r>
            <a:r>
              <a:rPr lang="it-IT" sz="2000" b="1" dirty="0" smtClean="0"/>
              <a:t>si alzò di buon mattino</a:t>
            </a:r>
            <a:r>
              <a:rPr lang="it-IT" sz="2000" dirty="0" smtClean="0"/>
              <a:t>, sellò l'asino, prese con sé due servi e il figlio Isacco, spaccò la legna per l'olocausto e si mise in viaggio verso il luogo che Dio gli aveva indicato. 4 Il terzo giorno Abramo alzò gli occhi e da lontano vide quel luogo. 5 Allora Abramo disse ai suoi servi: «Fermatevi qui con l'asino; io e il ragazzo andremo fin lassù, ci prostreremo e poi ritorneremo da voi». 6 Abramo prese la legna dell'olocausto e la caricò sul figlio Isacco, prese in mano il fuoco e il coltello, poi proseguirono tutt'e due insieme. 7 Isacco si rivolse al padre Abramo e disse: «Padre mio!». Rispose: «</a:t>
            </a:r>
            <a:r>
              <a:rPr lang="it-IT" sz="2000" b="1" dirty="0" smtClean="0"/>
              <a:t>Eccomi</a:t>
            </a:r>
            <a:r>
              <a:rPr lang="it-IT" sz="2000" dirty="0" smtClean="0"/>
              <a:t>, figlio mio». Riprese: «Ecco qui il fuoco e la legna, ma dov'è l'agnello per l'olocausto?». </a:t>
            </a:r>
          </a:p>
        </p:txBody>
      </p:sp>
      <p:sp>
        <p:nvSpPr>
          <p:cNvPr id="6" name="Rettangolo 5"/>
          <p:cNvSpPr/>
          <p:nvPr/>
        </p:nvSpPr>
        <p:spPr>
          <a:xfrm>
            <a:off x="6228184" y="1124744"/>
            <a:ext cx="2664296" cy="369332"/>
          </a:xfrm>
          <a:prstGeom prst="rect">
            <a:avLst/>
          </a:prstGeom>
        </p:spPr>
        <p:txBody>
          <a:bodyPr wrap="square">
            <a:spAutoFit/>
          </a:bodyPr>
          <a:lstStyle/>
          <a:p>
            <a:r>
              <a:rPr lang="it-IT" dirty="0" smtClean="0"/>
              <a:t>In </a:t>
            </a:r>
            <a:r>
              <a:rPr lang="it-IT" i="1" dirty="0" smtClean="0"/>
              <a:t>Timore e tremore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323528" y="476672"/>
            <a:ext cx="8352928" cy="5632311"/>
          </a:xfrm>
          <a:prstGeom prst="rect">
            <a:avLst/>
          </a:prstGeom>
        </p:spPr>
        <p:txBody>
          <a:bodyPr wrap="square">
            <a:spAutoFit/>
          </a:bodyPr>
          <a:lstStyle/>
          <a:p>
            <a:pPr algn="just"/>
            <a:r>
              <a:rPr lang="it-IT" sz="2000" dirty="0" smtClean="0"/>
              <a:t>8 Abramo rispose: «</a:t>
            </a:r>
            <a:r>
              <a:rPr lang="it-IT" sz="2000" b="1" dirty="0" smtClean="0"/>
              <a:t>Dio stesso provvederà l'agnello</a:t>
            </a:r>
            <a:r>
              <a:rPr lang="it-IT" sz="2000" dirty="0" smtClean="0"/>
              <a:t> per l'olocausto, figlio mio!». Proseguirono tutt'e due insieme; 9 così arrivarono al luogo che Dio gli aveva indicato; qui Abramo costruì l'altare, collocò la legna, legò il figlio Isacco e lo depose sull'altare, sopra la legna. 10 Poi Abramo stese la mano e prese il coltello per immolare suo figlio. 11 Ma </a:t>
            </a:r>
            <a:r>
              <a:rPr lang="it-IT" sz="2000" b="1" dirty="0" smtClean="0"/>
              <a:t>l'angelo del Signore</a:t>
            </a:r>
            <a:r>
              <a:rPr lang="it-IT" sz="2000" dirty="0" smtClean="0"/>
              <a:t> lo chiamò dal cielo e gli disse: «Abramo, </a:t>
            </a:r>
            <a:r>
              <a:rPr lang="it-IT" sz="2000" dirty="0" err="1" smtClean="0"/>
              <a:t>Abramo</a:t>
            </a:r>
            <a:r>
              <a:rPr lang="it-IT" sz="2000" dirty="0" smtClean="0"/>
              <a:t>!». Rispose: «</a:t>
            </a:r>
            <a:r>
              <a:rPr lang="it-IT" sz="2000" b="1" dirty="0" smtClean="0"/>
              <a:t>Eccomi</a:t>
            </a:r>
            <a:r>
              <a:rPr lang="it-IT" sz="2000" dirty="0" smtClean="0"/>
              <a:t>!». 12 L'angelo disse: «</a:t>
            </a:r>
            <a:r>
              <a:rPr lang="it-IT" sz="2000" b="1" dirty="0" smtClean="0"/>
              <a:t>Non stendere la mano contro il ragazzo</a:t>
            </a:r>
            <a:r>
              <a:rPr lang="it-IT" sz="2000" dirty="0" smtClean="0"/>
              <a:t> e non fargli alcun male! Ora so che tu temi Dio e non mi hai rifiutato tuo figlio, il tuo unico figlio». 13 Allora Abramo alzò gli occhi e vide un ariete impigliato con le corna in un cespuglio. Abramo andò a prendere l'ariete e lo offrì in olocausto invece del figlio. 14 Abramo chiamò quel luogo: «Il Signore provvede», perciò oggi si dice: «Sul monte il Signore provvede». 15 Poi l'angelo del Signore chiamò dal cielo Abramo per la seconda volta 16 e disse: «Giuro per me stesso, oracolo del Signore: perché tu hai fatto questo e non mi hai rifiutato tuo figlio, il tuo unico figlio, 17 io ti benedirò con ogni benedizione e renderò molto numerosa la tua discendenza, come le stelle del cielo e come la sabbia che è sul lido del mare; la tua discendenza si impadronirà delle città dei nemici. 18 Saranno benedette per la tua discendenza tutte le nazioni della terra, perché tu hai obbedito alla mia voce».</a:t>
            </a:r>
            <a:endParaRPr lang="it-IT" sz="20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e 2"/>
          <p:cNvSpPr/>
          <p:nvPr/>
        </p:nvSpPr>
        <p:spPr>
          <a:xfrm>
            <a:off x="2483768" y="332656"/>
            <a:ext cx="4104456" cy="108012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it-IT"/>
          </a:p>
        </p:txBody>
      </p:sp>
      <p:sp>
        <p:nvSpPr>
          <p:cNvPr id="2" name="Titolo 1"/>
          <p:cNvSpPr>
            <a:spLocks noGrp="1"/>
          </p:cNvSpPr>
          <p:nvPr>
            <p:ph type="title"/>
          </p:nvPr>
        </p:nvSpPr>
        <p:spPr/>
        <p:txBody>
          <a:bodyPr/>
          <a:lstStyle/>
          <a:p>
            <a:r>
              <a:rPr lang="it-IT" dirty="0" smtClean="0"/>
              <a:t>Uomo religioso</a:t>
            </a:r>
            <a:endParaRPr lang="it-IT" dirty="0"/>
          </a:p>
        </p:txBody>
      </p:sp>
      <p:sp>
        <p:nvSpPr>
          <p:cNvPr id="4" name="Rettangolo 3"/>
          <p:cNvSpPr/>
          <p:nvPr/>
        </p:nvSpPr>
        <p:spPr>
          <a:xfrm>
            <a:off x="395536" y="2060848"/>
            <a:ext cx="8280920" cy="830997"/>
          </a:xfrm>
          <a:prstGeom prst="rect">
            <a:avLst/>
          </a:prstGeom>
        </p:spPr>
        <p:txBody>
          <a:bodyPr wrap="square">
            <a:spAutoFit/>
          </a:bodyPr>
          <a:lstStyle/>
          <a:p>
            <a:r>
              <a:rPr lang="it-IT" sz="2400" dirty="0" smtClean="0"/>
              <a:t>Non è una via </a:t>
            </a:r>
            <a:r>
              <a:rPr lang="it-IT" sz="2400" dirty="0" err="1" smtClean="0"/>
              <a:t>facile…</a:t>
            </a:r>
            <a:r>
              <a:rPr lang="it-IT" sz="2400" dirty="0" smtClean="0"/>
              <a:t> anzi, è </a:t>
            </a:r>
            <a:r>
              <a:rPr lang="it-IT" sz="2400" b="1" dirty="0" smtClean="0"/>
              <a:t>tremenda</a:t>
            </a:r>
            <a:r>
              <a:rPr lang="it-IT" sz="2400" dirty="0" smtClean="0"/>
              <a:t>, dobbiamo lottare con l’</a:t>
            </a:r>
            <a:r>
              <a:rPr lang="it-IT" sz="2400" b="1" dirty="0" smtClean="0"/>
              <a:t>assurdo </a:t>
            </a:r>
            <a:r>
              <a:rPr lang="it-IT" sz="2400" dirty="0" smtClean="0"/>
              <a:t>e il </a:t>
            </a:r>
            <a:r>
              <a:rPr lang="it-IT" sz="2400" b="1" dirty="0" smtClean="0"/>
              <a:t>paradossale</a:t>
            </a:r>
            <a:endParaRPr lang="it-IT" sz="2400" dirty="0" smtClean="0"/>
          </a:p>
        </p:txBody>
      </p:sp>
      <p:sp>
        <p:nvSpPr>
          <p:cNvPr id="5" name="Rettangolo 4"/>
          <p:cNvSpPr/>
          <p:nvPr/>
        </p:nvSpPr>
        <p:spPr>
          <a:xfrm>
            <a:off x="395536" y="3140968"/>
            <a:ext cx="8280920" cy="1938992"/>
          </a:xfrm>
          <a:prstGeom prst="rect">
            <a:avLst/>
          </a:prstGeom>
        </p:spPr>
        <p:txBody>
          <a:bodyPr wrap="square">
            <a:spAutoFit/>
          </a:bodyPr>
          <a:lstStyle/>
          <a:p>
            <a:r>
              <a:rPr lang="it-IT" sz="2400" dirty="0" smtClean="0"/>
              <a:t>Il Singolo sta “</a:t>
            </a:r>
            <a:r>
              <a:rPr lang="it-IT" sz="2400" b="1" dirty="0" smtClean="0"/>
              <a:t>in un rapporto assoluto all’Assoluto</a:t>
            </a:r>
            <a:r>
              <a:rPr lang="it-IT" sz="2400" dirty="0" smtClean="0"/>
              <a:t>”</a:t>
            </a:r>
          </a:p>
          <a:p>
            <a:pPr>
              <a:buFontTx/>
              <a:buChar char="-"/>
            </a:pPr>
            <a:r>
              <a:rPr lang="it-IT" sz="2400" dirty="0" smtClean="0"/>
              <a:t>L’uomo è </a:t>
            </a:r>
            <a:r>
              <a:rPr lang="it-IT" sz="2400" b="1" dirty="0" smtClean="0"/>
              <a:t>SOLO</a:t>
            </a:r>
            <a:r>
              <a:rPr lang="it-IT" sz="2400" dirty="0" smtClean="0"/>
              <a:t>, sciolto da ogni altro uomo, </a:t>
            </a:r>
            <a:r>
              <a:rPr lang="it-IT" sz="2400" b="1" dirty="0" smtClean="0"/>
              <a:t>di fronte a Dio</a:t>
            </a:r>
          </a:p>
          <a:p>
            <a:pPr>
              <a:buFontTx/>
              <a:buChar char="-"/>
            </a:pPr>
            <a:r>
              <a:rPr lang="it-IT" sz="2400" b="1" dirty="0" smtClean="0"/>
              <a:t> </a:t>
            </a:r>
            <a:r>
              <a:rPr lang="it-IT" sz="2400" dirty="0" smtClean="0"/>
              <a:t>Nella</a:t>
            </a:r>
            <a:r>
              <a:rPr lang="it-IT" sz="2400" b="1" dirty="0" smtClean="0"/>
              <a:t> fede </a:t>
            </a:r>
            <a:r>
              <a:rPr lang="it-IT" sz="2400" dirty="0" smtClean="0"/>
              <a:t>il</a:t>
            </a:r>
            <a:r>
              <a:rPr lang="it-IT" sz="2400" b="1" dirty="0" smtClean="0"/>
              <a:t> Singolo si isola come più alto del generale: non ha più legami con gli uomini, con la morale, con la razionalità</a:t>
            </a:r>
            <a:endParaRPr lang="it-IT" sz="2400" dirty="0" smtClean="0"/>
          </a:p>
          <a:p>
            <a:endParaRPr lang="it-IT" sz="2400" dirty="0" smtClean="0"/>
          </a:p>
        </p:txBody>
      </p:sp>
      <p:sp>
        <p:nvSpPr>
          <p:cNvPr id="6" name="Rettangolo 5"/>
          <p:cNvSpPr/>
          <p:nvPr/>
        </p:nvSpPr>
        <p:spPr>
          <a:xfrm>
            <a:off x="467544" y="5805264"/>
            <a:ext cx="7632848" cy="461665"/>
          </a:xfrm>
          <a:prstGeom prst="rect">
            <a:avLst/>
          </a:prstGeom>
        </p:spPr>
        <p:txBody>
          <a:bodyPr wrap="square">
            <a:spAutoFit/>
          </a:bodyPr>
          <a:lstStyle/>
          <a:p>
            <a:r>
              <a:rPr lang="it-IT" sz="2400" dirty="0" smtClean="0"/>
              <a:t>È </a:t>
            </a:r>
            <a:r>
              <a:rPr lang="it-IT" sz="2400" b="1" dirty="0" smtClean="0"/>
              <a:t>incomprensibile</a:t>
            </a:r>
            <a:r>
              <a:rPr lang="it-IT" sz="2400" dirty="0" smtClean="0"/>
              <a:t>, dal punto di vista etico (e quindi solo)</a:t>
            </a:r>
          </a:p>
        </p:txBody>
      </p:sp>
      <p:sp>
        <p:nvSpPr>
          <p:cNvPr id="7" name="Rettangolo 6"/>
          <p:cNvSpPr/>
          <p:nvPr/>
        </p:nvSpPr>
        <p:spPr>
          <a:xfrm>
            <a:off x="3059832" y="4869160"/>
            <a:ext cx="5616624" cy="707886"/>
          </a:xfrm>
          <a:prstGeom prst="rect">
            <a:avLst/>
          </a:prstGeom>
          <a:ln>
            <a:solidFill>
              <a:schemeClr val="tx1"/>
            </a:solidFill>
            <a:prstDash val="lgDashDotDot"/>
          </a:ln>
        </p:spPr>
        <p:txBody>
          <a:bodyPr wrap="square">
            <a:spAutoFit/>
          </a:bodyPr>
          <a:lstStyle/>
          <a:p>
            <a:r>
              <a:rPr lang="it-IT" sz="2000" dirty="0" smtClean="0"/>
              <a:t>Uccidere il figlio non sarebbe certo una scelta etica, né razionale!</a:t>
            </a:r>
          </a:p>
        </p:txBody>
      </p:sp>
      <p:cxnSp>
        <p:nvCxnSpPr>
          <p:cNvPr id="9" name="Connettore 2 8"/>
          <p:cNvCxnSpPr/>
          <p:nvPr/>
        </p:nvCxnSpPr>
        <p:spPr>
          <a:xfrm>
            <a:off x="4932040" y="4653136"/>
            <a:ext cx="0" cy="21602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e 2"/>
          <p:cNvSpPr/>
          <p:nvPr/>
        </p:nvSpPr>
        <p:spPr>
          <a:xfrm>
            <a:off x="2483768" y="332656"/>
            <a:ext cx="4104456" cy="108012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it-IT"/>
          </a:p>
        </p:txBody>
      </p:sp>
      <p:sp>
        <p:nvSpPr>
          <p:cNvPr id="2" name="Titolo 1"/>
          <p:cNvSpPr>
            <a:spLocks noGrp="1"/>
          </p:cNvSpPr>
          <p:nvPr>
            <p:ph type="title"/>
          </p:nvPr>
        </p:nvSpPr>
        <p:spPr/>
        <p:txBody>
          <a:bodyPr/>
          <a:lstStyle/>
          <a:p>
            <a:r>
              <a:rPr lang="it-IT" dirty="0" smtClean="0"/>
              <a:t>Uomo religioso</a:t>
            </a:r>
            <a:endParaRPr lang="it-IT" dirty="0"/>
          </a:p>
        </p:txBody>
      </p:sp>
      <p:graphicFrame>
        <p:nvGraphicFramePr>
          <p:cNvPr id="10" name="Tabella 9"/>
          <p:cNvGraphicFramePr>
            <a:graphicFrameLocks noGrp="1"/>
          </p:cNvGraphicFramePr>
          <p:nvPr/>
        </p:nvGraphicFramePr>
        <p:xfrm>
          <a:off x="251520" y="1772817"/>
          <a:ext cx="8568952" cy="3033504"/>
        </p:xfrm>
        <a:graphic>
          <a:graphicData uri="http://schemas.openxmlformats.org/drawingml/2006/table">
            <a:tbl>
              <a:tblPr firstRow="1" bandRow="1">
                <a:tableStyleId>{BDBED569-4797-4DF1-A0F4-6AAB3CD982D8}</a:tableStyleId>
              </a:tblPr>
              <a:tblGrid>
                <a:gridCol w="4284476"/>
                <a:gridCol w="4284476"/>
              </a:tblGrid>
              <a:tr h="4320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2400" dirty="0" smtClean="0"/>
                        <a:t>Agamennone, l’eroe tragico</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2400" dirty="0" smtClean="0"/>
                        <a:t>Abramo, il cavaliere della fede</a:t>
                      </a:r>
                    </a:p>
                  </a:txBody>
                  <a:tcPr/>
                </a:tc>
              </a:tr>
              <a:tr h="432048">
                <a:tc>
                  <a:txBody>
                    <a:bodyPr/>
                    <a:lstStyle/>
                    <a:p>
                      <a:r>
                        <a:rPr lang="it-IT" dirty="0" smtClean="0"/>
                        <a:t>“lascia il certo per il più certo ancora”</a:t>
                      </a:r>
                      <a:endParaRPr lang="it-IT" dirty="0"/>
                    </a:p>
                  </a:txBody>
                  <a:tcPr/>
                </a:tc>
                <a:tc>
                  <a:txBody>
                    <a:bodyPr/>
                    <a:lstStyle/>
                    <a:p>
                      <a:r>
                        <a:rPr lang="it-IT" dirty="0" smtClean="0"/>
                        <a:t>Non ha certezze, il suo è un rischio, un salto nel vuoto</a:t>
                      </a:r>
                      <a:endParaRPr lang="it-IT" dirty="0"/>
                    </a:p>
                  </a:txBody>
                  <a:tcPr/>
                </a:tc>
              </a:tr>
              <a:tr h="432048">
                <a:tc>
                  <a:txBody>
                    <a:bodyPr/>
                    <a:lstStyle/>
                    <a:p>
                      <a:r>
                        <a:rPr lang="it-IT" dirty="0" smtClean="0"/>
                        <a:t>Il suo gesto è comprensibile e comunicabile</a:t>
                      </a:r>
                      <a:endParaRPr lang="it-IT" dirty="0"/>
                    </a:p>
                  </a:txBody>
                  <a:tcPr/>
                </a:tc>
                <a:tc>
                  <a:txBody>
                    <a:bodyPr/>
                    <a:lstStyle/>
                    <a:p>
                      <a:r>
                        <a:rPr lang="it-IT" dirty="0" smtClean="0"/>
                        <a:t>Il suo gesto è incomprensibile sul piano etico,</a:t>
                      </a:r>
                      <a:r>
                        <a:rPr lang="it-IT" baseline="0" dirty="0" smtClean="0"/>
                        <a:t> e dunque incomunicabile</a:t>
                      </a:r>
                      <a:endParaRPr lang="it-IT" dirty="0"/>
                    </a:p>
                  </a:txBody>
                  <a:tcPr/>
                </a:tc>
              </a:tr>
              <a:tr h="432048">
                <a:tc>
                  <a:txBody>
                    <a:bodyPr/>
                    <a:lstStyle/>
                    <a:p>
                      <a:r>
                        <a:rPr lang="it-IT" dirty="0" smtClean="0"/>
                        <a:t>Il</a:t>
                      </a:r>
                      <a:r>
                        <a:rPr lang="it-IT" baseline="0" dirty="0" smtClean="0"/>
                        <a:t> sacrificio desta ammirazione</a:t>
                      </a:r>
                      <a:endParaRPr lang="it-IT" dirty="0"/>
                    </a:p>
                  </a:txBody>
                  <a:tcPr/>
                </a:tc>
                <a:tc>
                  <a:txBody>
                    <a:bodyPr/>
                    <a:lstStyle/>
                    <a:p>
                      <a:r>
                        <a:rPr lang="it-IT" dirty="0" smtClean="0"/>
                        <a:t>Il suo sacrificio desta orrore</a:t>
                      </a:r>
                      <a:endParaRPr lang="it-IT" dirty="0"/>
                    </a:p>
                  </a:txBody>
                  <a:tcPr/>
                </a:tc>
              </a:tr>
              <a:tr h="432048">
                <a:tc>
                  <a:txBody>
                    <a:bodyPr/>
                    <a:lstStyle/>
                    <a:p>
                      <a:r>
                        <a:rPr lang="it-IT" dirty="0" smtClean="0"/>
                        <a:t>Sceglie l’universale (il bene della Patria)</a:t>
                      </a:r>
                      <a:endParaRPr lang="it-IT" dirty="0"/>
                    </a:p>
                  </a:txBody>
                  <a:tcPr/>
                </a:tc>
                <a:tc>
                  <a:txBody>
                    <a:bodyPr/>
                    <a:lstStyle/>
                    <a:p>
                      <a:r>
                        <a:rPr lang="it-IT" dirty="0" smtClean="0"/>
                        <a:t>Oltrepassa l’universale</a:t>
                      </a:r>
                      <a:endParaRPr lang="it-IT" dirty="0"/>
                    </a:p>
                  </a:txBody>
                  <a:tcPr/>
                </a:tc>
              </a:tr>
              <a:tr h="432048">
                <a:tc>
                  <a:txBody>
                    <a:bodyPr/>
                    <a:lstStyle/>
                    <a:p>
                      <a:r>
                        <a:rPr lang="it-IT" dirty="0" smtClean="0"/>
                        <a:t>Resta insieme agli uomini</a:t>
                      </a:r>
                      <a:endParaRPr lang="it-IT" dirty="0"/>
                    </a:p>
                  </a:txBody>
                  <a:tcPr/>
                </a:tc>
                <a:tc>
                  <a:txBody>
                    <a:bodyPr/>
                    <a:lstStyle/>
                    <a:p>
                      <a:r>
                        <a:rPr lang="it-IT" dirty="0" smtClean="0"/>
                        <a:t>E’ solo di fronte a Dio</a:t>
                      </a:r>
                      <a:endParaRPr lang="it-IT" dirty="0"/>
                    </a:p>
                  </a:txBody>
                  <a:tcPr/>
                </a:tc>
              </a:tr>
            </a:tbl>
          </a:graphicData>
        </a:graphic>
      </p:graphicFrame>
      <p:pic>
        <p:nvPicPr>
          <p:cNvPr id="45058" name="Picture 2" descr="File:Giovanni Battista Tiepolo - The Sacrifice of Iphigenia - WGA22333.jpg"/>
          <p:cNvPicPr>
            <a:picLocks noChangeAspect="1" noChangeArrowheads="1"/>
          </p:cNvPicPr>
          <p:nvPr/>
        </p:nvPicPr>
        <p:blipFill>
          <a:blip r:embed="rId2" cstate="print"/>
          <a:srcRect l="33055" t="35818" r="42272" b="34372"/>
          <a:stretch>
            <a:fillRect/>
          </a:stretch>
        </p:blipFill>
        <p:spPr bwMode="auto">
          <a:xfrm>
            <a:off x="1115616" y="4941168"/>
            <a:ext cx="1800200" cy="1700808"/>
          </a:xfrm>
          <a:prstGeom prst="rect">
            <a:avLst/>
          </a:prstGeom>
          <a:noFill/>
        </p:spPr>
      </p:pic>
      <p:pic>
        <p:nvPicPr>
          <p:cNvPr id="45060" name="Picture 4" descr="Risultati immagini per abramo"/>
          <p:cNvPicPr>
            <a:picLocks noChangeAspect="1" noChangeArrowheads="1"/>
          </p:cNvPicPr>
          <p:nvPr/>
        </p:nvPicPr>
        <p:blipFill>
          <a:blip r:embed="rId3" cstate="print"/>
          <a:srcRect b="8106"/>
          <a:stretch>
            <a:fillRect/>
          </a:stretch>
        </p:blipFill>
        <p:spPr bwMode="auto">
          <a:xfrm>
            <a:off x="5580112" y="4995850"/>
            <a:ext cx="2332484" cy="1673509"/>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14282" y="1785926"/>
            <a:ext cx="8715436" cy="58477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it-IT" sz="3200" dirty="0" smtClean="0"/>
              <a:t>E’ uno </a:t>
            </a:r>
            <a:r>
              <a:rPr lang="it-IT" sz="3200" b="1" dirty="0" smtClean="0">
                <a:solidFill>
                  <a:srgbClr val="FF0000"/>
                </a:solidFill>
              </a:rPr>
              <a:t>SCRITTORE RELIGIOSO</a:t>
            </a:r>
          </a:p>
        </p:txBody>
      </p:sp>
      <p:sp>
        <p:nvSpPr>
          <p:cNvPr id="3" name="CasellaDiTesto 2"/>
          <p:cNvSpPr txBox="1"/>
          <p:nvPr/>
        </p:nvSpPr>
        <p:spPr>
          <a:xfrm>
            <a:off x="214282" y="3643314"/>
            <a:ext cx="8715436" cy="1077218"/>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it-IT" sz="3200" dirty="0" smtClean="0"/>
              <a:t>E’ il </a:t>
            </a:r>
            <a:r>
              <a:rPr lang="it-IT" sz="3200" smtClean="0"/>
              <a:t>precursore dell’</a:t>
            </a:r>
            <a:r>
              <a:rPr lang="it-IT" sz="3200" b="1" smtClean="0">
                <a:solidFill>
                  <a:srgbClr val="FF0000"/>
                </a:solidFill>
              </a:rPr>
              <a:t>ESISTENZIALISMO</a:t>
            </a:r>
            <a:r>
              <a:rPr lang="it-IT" sz="3200" smtClean="0"/>
              <a:t> </a:t>
            </a:r>
            <a:r>
              <a:rPr lang="it-IT" sz="3200" dirty="0" smtClean="0"/>
              <a:t>NOVECENTESCO</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uppo 14"/>
          <p:cNvGrpSpPr/>
          <p:nvPr/>
        </p:nvGrpSpPr>
        <p:grpSpPr>
          <a:xfrm>
            <a:off x="856785" y="845127"/>
            <a:ext cx="2731542" cy="2895600"/>
            <a:chOff x="856785" y="845127"/>
            <a:chExt cx="2731542" cy="2895600"/>
          </a:xfrm>
        </p:grpSpPr>
        <p:sp>
          <p:nvSpPr>
            <p:cNvPr id="4" name="Figura a mano libera 3"/>
            <p:cNvSpPr/>
            <p:nvPr/>
          </p:nvSpPr>
          <p:spPr>
            <a:xfrm>
              <a:off x="856785" y="845127"/>
              <a:ext cx="2731542" cy="2895600"/>
            </a:xfrm>
            <a:custGeom>
              <a:avLst/>
              <a:gdLst>
                <a:gd name="connsiteX0" fmla="*/ 265433 w 2731542"/>
                <a:gd name="connsiteY0" fmla="*/ 1219200 h 2895600"/>
                <a:gd name="connsiteX1" fmla="*/ 182306 w 2731542"/>
                <a:gd name="connsiteY1" fmla="*/ 1094509 h 2895600"/>
                <a:gd name="connsiteX2" fmla="*/ 154597 w 2731542"/>
                <a:gd name="connsiteY2" fmla="*/ 1052946 h 2895600"/>
                <a:gd name="connsiteX3" fmla="*/ 113033 w 2731542"/>
                <a:gd name="connsiteY3" fmla="*/ 969818 h 2895600"/>
                <a:gd name="connsiteX4" fmla="*/ 126888 w 2731542"/>
                <a:gd name="connsiteY4" fmla="*/ 762000 h 2895600"/>
                <a:gd name="connsiteX5" fmla="*/ 140742 w 2731542"/>
                <a:gd name="connsiteY5" fmla="*/ 720437 h 2895600"/>
                <a:gd name="connsiteX6" fmla="*/ 182306 w 2731542"/>
                <a:gd name="connsiteY6" fmla="*/ 678873 h 2895600"/>
                <a:gd name="connsiteX7" fmla="*/ 223870 w 2731542"/>
                <a:gd name="connsiteY7" fmla="*/ 651164 h 2895600"/>
                <a:gd name="connsiteX8" fmla="*/ 279288 w 2731542"/>
                <a:gd name="connsiteY8" fmla="*/ 623455 h 2895600"/>
                <a:gd name="connsiteX9" fmla="*/ 362415 w 2731542"/>
                <a:gd name="connsiteY9" fmla="*/ 568037 h 2895600"/>
                <a:gd name="connsiteX10" fmla="*/ 445542 w 2731542"/>
                <a:gd name="connsiteY10" fmla="*/ 526473 h 2895600"/>
                <a:gd name="connsiteX11" fmla="*/ 487106 w 2731542"/>
                <a:gd name="connsiteY11" fmla="*/ 484909 h 2895600"/>
                <a:gd name="connsiteX12" fmla="*/ 639506 w 2731542"/>
                <a:gd name="connsiteY12" fmla="*/ 360218 h 2895600"/>
                <a:gd name="connsiteX13" fmla="*/ 708779 w 2731542"/>
                <a:gd name="connsiteY13" fmla="*/ 263237 h 2895600"/>
                <a:gd name="connsiteX14" fmla="*/ 750342 w 2731542"/>
                <a:gd name="connsiteY14" fmla="*/ 235528 h 2895600"/>
                <a:gd name="connsiteX15" fmla="*/ 819615 w 2731542"/>
                <a:gd name="connsiteY15" fmla="*/ 166255 h 2895600"/>
                <a:gd name="connsiteX16" fmla="*/ 875033 w 2731542"/>
                <a:gd name="connsiteY16" fmla="*/ 138546 h 2895600"/>
                <a:gd name="connsiteX17" fmla="*/ 916597 w 2731542"/>
                <a:gd name="connsiteY17" fmla="*/ 96982 h 2895600"/>
                <a:gd name="connsiteX18" fmla="*/ 999724 w 2731542"/>
                <a:gd name="connsiteY18" fmla="*/ 69273 h 2895600"/>
                <a:gd name="connsiteX19" fmla="*/ 1041288 w 2731542"/>
                <a:gd name="connsiteY19" fmla="*/ 55418 h 2895600"/>
                <a:gd name="connsiteX20" fmla="*/ 1082851 w 2731542"/>
                <a:gd name="connsiteY20" fmla="*/ 27709 h 2895600"/>
                <a:gd name="connsiteX21" fmla="*/ 1152124 w 2731542"/>
                <a:gd name="connsiteY21" fmla="*/ 13855 h 2895600"/>
                <a:gd name="connsiteX22" fmla="*/ 1193688 w 2731542"/>
                <a:gd name="connsiteY22" fmla="*/ 0 h 2895600"/>
                <a:gd name="connsiteX23" fmla="*/ 1526197 w 2731542"/>
                <a:gd name="connsiteY23" fmla="*/ 13855 h 2895600"/>
                <a:gd name="connsiteX24" fmla="*/ 1609324 w 2731542"/>
                <a:gd name="connsiteY24" fmla="*/ 55418 h 2895600"/>
                <a:gd name="connsiteX25" fmla="*/ 1650888 w 2731542"/>
                <a:gd name="connsiteY25" fmla="*/ 69273 h 2895600"/>
                <a:gd name="connsiteX26" fmla="*/ 1692451 w 2731542"/>
                <a:gd name="connsiteY26" fmla="*/ 96982 h 2895600"/>
                <a:gd name="connsiteX27" fmla="*/ 1775579 w 2731542"/>
                <a:gd name="connsiteY27" fmla="*/ 138546 h 2895600"/>
                <a:gd name="connsiteX28" fmla="*/ 1817142 w 2731542"/>
                <a:gd name="connsiteY28" fmla="*/ 193964 h 2895600"/>
                <a:gd name="connsiteX29" fmla="*/ 1858706 w 2731542"/>
                <a:gd name="connsiteY29" fmla="*/ 235528 h 2895600"/>
                <a:gd name="connsiteX30" fmla="*/ 1872560 w 2731542"/>
                <a:gd name="connsiteY30" fmla="*/ 277091 h 2895600"/>
                <a:gd name="connsiteX31" fmla="*/ 1914124 w 2731542"/>
                <a:gd name="connsiteY31" fmla="*/ 304800 h 2895600"/>
                <a:gd name="connsiteX32" fmla="*/ 1955688 w 2731542"/>
                <a:gd name="connsiteY32" fmla="*/ 346364 h 2895600"/>
                <a:gd name="connsiteX33" fmla="*/ 2038815 w 2731542"/>
                <a:gd name="connsiteY33" fmla="*/ 401782 h 2895600"/>
                <a:gd name="connsiteX34" fmla="*/ 2135797 w 2731542"/>
                <a:gd name="connsiteY34" fmla="*/ 471055 h 2895600"/>
                <a:gd name="connsiteX35" fmla="*/ 2246633 w 2731542"/>
                <a:gd name="connsiteY35" fmla="*/ 526473 h 2895600"/>
                <a:gd name="connsiteX36" fmla="*/ 2288197 w 2731542"/>
                <a:gd name="connsiteY36" fmla="*/ 540328 h 2895600"/>
                <a:gd name="connsiteX37" fmla="*/ 2329760 w 2731542"/>
                <a:gd name="connsiteY37" fmla="*/ 568037 h 2895600"/>
                <a:gd name="connsiteX38" fmla="*/ 2412888 w 2731542"/>
                <a:gd name="connsiteY38" fmla="*/ 595746 h 2895600"/>
                <a:gd name="connsiteX39" fmla="*/ 2454451 w 2731542"/>
                <a:gd name="connsiteY39" fmla="*/ 623455 h 2895600"/>
                <a:gd name="connsiteX40" fmla="*/ 2551433 w 2731542"/>
                <a:gd name="connsiteY40" fmla="*/ 748146 h 2895600"/>
                <a:gd name="connsiteX41" fmla="*/ 2606851 w 2731542"/>
                <a:gd name="connsiteY41" fmla="*/ 858982 h 2895600"/>
                <a:gd name="connsiteX42" fmla="*/ 2620706 w 2731542"/>
                <a:gd name="connsiteY42" fmla="*/ 928255 h 2895600"/>
                <a:gd name="connsiteX43" fmla="*/ 2648415 w 2731542"/>
                <a:gd name="connsiteY43" fmla="*/ 983673 h 2895600"/>
                <a:gd name="connsiteX44" fmla="*/ 2620706 w 2731542"/>
                <a:gd name="connsiteY44" fmla="*/ 1496291 h 2895600"/>
                <a:gd name="connsiteX45" fmla="*/ 2592997 w 2731542"/>
                <a:gd name="connsiteY45" fmla="*/ 1565564 h 2895600"/>
                <a:gd name="connsiteX46" fmla="*/ 2634560 w 2731542"/>
                <a:gd name="connsiteY46" fmla="*/ 1925782 h 2895600"/>
                <a:gd name="connsiteX47" fmla="*/ 2662270 w 2731542"/>
                <a:gd name="connsiteY47" fmla="*/ 1953491 h 2895600"/>
                <a:gd name="connsiteX48" fmla="*/ 2703833 w 2731542"/>
                <a:gd name="connsiteY48" fmla="*/ 2050473 h 2895600"/>
                <a:gd name="connsiteX49" fmla="*/ 2731542 w 2731542"/>
                <a:gd name="connsiteY49" fmla="*/ 2133600 h 2895600"/>
                <a:gd name="connsiteX50" fmla="*/ 2717688 w 2731542"/>
                <a:gd name="connsiteY50" fmla="*/ 2272146 h 2895600"/>
                <a:gd name="connsiteX51" fmla="*/ 2676124 w 2731542"/>
                <a:gd name="connsiteY51" fmla="*/ 2369128 h 2895600"/>
                <a:gd name="connsiteX52" fmla="*/ 2648415 w 2731542"/>
                <a:gd name="connsiteY52" fmla="*/ 2410691 h 2895600"/>
                <a:gd name="connsiteX53" fmla="*/ 2634560 w 2731542"/>
                <a:gd name="connsiteY53" fmla="*/ 2452255 h 2895600"/>
                <a:gd name="connsiteX54" fmla="*/ 2482160 w 2731542"/>
                <a:gd name="connsiteY54" fmla="*/ 2576946 h 2895600"/>
                <a:gd name="connsiteX55" fmla="*/ 2399033 w 2731542"/>
                <a:gd name="connsiteY55" fmla="*/ 2618509 h 2895600"/>
                <a:gd name="connsiteX56" fmla="*/ 2357470 w 2731542"/>
                <a:gd name="connsiteY56" fmla="*/ 2646218 h 2895600"/>
                <a:gd name="connsiteX57" fmla="*/ 2315906 w 2731542"/>
                <a:gd name="connsiteY57" fmla="*/ 2660073 h 2895600"/>
                <a:gd name="connsiteX58" fmla="*/ 1567760 w 2731542"/>
                <a:gd name="connsiteY58" fmla="*/ 2673928 h 2895600"/>
                <a:gd name="connsiteX59" fmla="*/ 1498488 w 2731542"/>
                <a:gd name="connsiteY59" fmla="*/ 2701637 h 2895600"/>
                <a:gd name="connsiteX60" fmla="*/ 1276815 w 2731542"/>
                <a:gd name="connsiteY60" fmla="*/ 2729346 h 2895600"/>
                <a:gd name="connsiteX61" fmla="*/ 1193688 w 2731542"/>
                <a:gd name="connsiteY61" fmla="*/ 2757055 h 2895600"/>
                <a:gd name="connsiteX62" fmla="*/ 1013579 w 2731542"/>
                <a:gd name="connsiteY62" fmla="*/ 2784764 h 2895600"/>
                <a:gd name="connsiteX63" fmla="*/ 958160 w 2731542"/>
                <a:gd name="connsiteY63" fmla="*/ 2798618 h 2895600"/>
                <a:gd name="connsiteX64" fmla="*/ 833470 w 2731542"/>
                <a:gd name="connsiteY64" fmla="*/ 2840182 h 2895600"/>
                <a:gd name="connsiteX65" fmla="*/ 778051 w 2731542"/>
                <a:gd name="connsiteY65" fmla="*/ 2867891 h 2895600"/>
                <a:gd name="connsiteX66" fmla="*/ 708779 w 2731542"/>
                <a:gd name="connsiteY66" fmla="*/ 2881746 h 2895600"/>
                <a:gd name="connsiteX67" fmla="*/ 667215 w 2731542"/>
                <a:gd name="connsiteY67" fmla="*/ 2895600 h 2895600"/>
                <a:gd name="connsiteX68" fmla="*/ 334706 w 2731542"/>
                <a:gd name="connsiteY68" fmla="*/ 2881746 h 2895600"/>
                <a:gd name="connsiteX69" fmla="*/ 223870 w 2731542"/>
                <a:gd name="connsiteY69" fmla="*/ 2826328 h 2895600"/>
                <a:gd name="connsiteX70" fmla="*/ 99179 w 2731542"/>
                <a:gd name="connsiteY70" fmla="*/ 2729346 h 2895600"/>
                <a:gd name="connsiteX71" fmla="*/ 57615 w 2731542"/>
                <a:gd name="connsiteY71" fmla="*/ 2673928 h 2895600"/>
                <a:gd name="connsiteX72" fmla="*/ 29906 w 2731542"/>
                <a:gd name="connsiteY72" fmla="*/ 2590800 h 2895600"/>
                <a:gd name="connsiteX73" fmla="*/ 16051 w 2731542"/>
                <a:gd name="connsiteY73" fmla="*/ 2549237 h 2895600"/>
                <a:gd name="connsiteX74" fmla="*/ 29906 w 2731542"/>
                <a:gd name="connsiteY74" fmla="*/ 2258291 h 2895600"/>
                <a:gd name="connsiteX75" fmla="*/ 43760 w 2731542"/>
                <a:gd name="connsiteY75" fmla="*/ 2202873 h 2895600"/>
                <a:gd name="connsiteX76" fmla="*/ 71470 w 2731542"/>
                <a:gd name="connsiteY76" fmla="*/ 2092037 h 2895600"/>
                <a:gd name="connsiteX77" fmla="*/ 29906 w 2731542"/>
                <a:gd name="connsiteY77" fmla="*/ 1884218 h 2895600"/>
                <a:gd name="connsiteX78" fmla="*/ 16051 w 2731542"/>
                <a:gd name="connsiteY78" fmla="*/ 1842655 h 2895600"/>
                <a:gd name="connsiteX79" fmla="*/ 2197 w 2731542"/>
                <a:gd name="connsiteY79" fmla="*/ 1801091 h 2895600"/>
                <a:gd name="connsiteX80" fmla="*/ 29906 w 2731542"/>
                <a:gd name="connsiteY80" fmla="*/ 1579418 h 2895600"/>
                <a:gd name="connsiteX81" fmla="*/ 57615 w 2731542"/>
                <a:gd name="connsiteY81" fmla="*/ 1537855 h 2895600"/>
                <a:gd name="connsiteX82" fmla="*/ 71470 w 2731542"/>
                <a:gd name="connsiteY82" fmla="*/ 1496291 h 2895600"/>
                <a:gd name="connsiteX83" fmla="*/ 126888 w 2731542"/>
                <a:gd name="connsiteY83" fmla="*/ 1413164 h 2895600"/>
                <a:gd name="connsiteX84" fmla="*/ 154597 w 2731542"/>
                <a:gd name="connsiteY84" fmla="*/ 1371600 h 2895600"/>
                <a:gd name="connsiteX85" fmla="*/ 223870 w 2731542"/>
                <a:gd name="connsiteY85" fmla="*/ 1316182 h 2895600"/>
                <a:gd name="connsiteX86" fmla="*/ 251579 w 2731542"/>
                <a:gd name="connsiteY86" fmla="*/ 1274618 h 2895600"/>
                <a:gd name="connsiteX87" fmla="*/ 265433 w 2731542"/>
                <a:gd name="connsiteY87" fmla="*/ 121920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2731542" h="2895600">
                  <a:moveTo>
                    <a:pt x="265433" y="1219200"/>
                  </a:moveTo>
                  <a:cubicBezTo>
                    <a:pt x="253888" y="1189182"/>
                    <a:pt x="243707" y="1201962"/>
                    <a:pt x="182306" y="1094509"/>
                  </a:cubicBezTo>
                  <a:cubicBezTo>
                    <a:pt x="174045" y="1080052"/>
                    <a:pt x="162044" y="1067839"/>
                    <a:pt x="154597" y="1052946"/>
                  </a:cubicBezTo>
                  <a:cubicBezTo>
                    <a:pt x="97234" y="938221"/>
                    <a:pt x="192446" y="1088939"/>
                    <a:pt x="113033" y="969818"/>
                  </a:cubicBezTo>
                  <a:cubicBezTo>
                    <a:pt x="117651" y="900545"/>
                    <a:pt x="119221" y="831002"/>
                    <a:pt x="126888" y="762000"/>
                  </a:cubicBezTo>
                  <a:cubicBezTo>
                    <a:pt x="128501" y="747486"/>
                    <a:pt x="132641" y="732588"/>
                    <a:pt x="140742" y="720437"/>
                  </a:cubicBezTo>
                  <a:cubicBezTo>
                    <a:pt x="151610" y="704134"/>
                    <a:pt x="167254" y="691416"/>
                    <a:pt x="182306" y="678873"/>
                  </a:cubicBezTo>
                  <a:cubicBezTo>
                    <a:pt x="195098" y="668213"/>
                    <a:pt x="209413" y="659425"/>
                    <a:pt x="223870" y="651164"/>
                  </a:cubicBezTo>
                  <a:cubicBezTo>
                    <a:pt x="241802" y="640917"/>
                    <a:pt x="260815" y="632691"/>
                    <a:pt x="279288" y="623455"/>
                  </a:cubicBezTo>
                  <a:cubicBezTo>
                    <a:pt x="358077" y="544664"/>
                    <a:pt x="282213" y="608137"/>
                    <a:pt x="362415" y="568037"/>
                  </a:cubicBezTo>
                  <a:cubicBezTo>
                    <a:pt x="469856" y="514318"/>
                    <a:pt x="341063" y="561301"/>
                    <a:pt x="445542" y="526473"/>
                  </a:cubicBezTo>
                  <a:cubicBezTo>
                    <a:pt x="459397" y="512618"/>
                    <a:pt x="471640" y="496938"/>
                    <a:pt x="487106" y="484909"/>
                  </a:cubicBezTo>
                  <a:cubicBezTo>
                    <a:pt x="548841" y="436893"/>
                    <a:pt x="594305" y="428019"/>
                    <a:pt x="639506" y="360218"/>
                  </a:cubicBezTo>
                  <a:cubicBezTo>
                    <a:pt x="655240" y="336617"/>
                    <a:pt x="691594" y="280422"/>
                    <a:pt x="708779" y="263237"/>
                  </a:cubicBezTo>
                  <a:cubicBezTo>
                    <a:pt x="720553" y="251463"/>
                    <a:pt x="737811" y="246493"/>
                    <a:pt x="750342" y="235528"/>
                  </a:cubicBezTo>
                  <a:cubicBezTo>
                    <a:pt x="774918" y="214024"/>
                    <a:pt x="790407" y="180859"/>
                    <a:pt x="819615" y="166255"/>
                  </a:cubicBezTo>
                  <a:cubicBezTo>
                    <a:pt x="838088" y="157019"/>
                    <a:pt x="858227" y="150550"/>
                    <a:pt x="875033" y="138546"/>
                  </a:cubicBezTo>
                  <a:cubicBezTo>
                    <a:pt x="890977" y="127158"/>
                    <a:pt x="899469" y="106497"/>
                    <a:pt x="916597" y="96982"/>
                  </a:cubicBezTo>
                  <a:cubicBezTo>
                    <a:pt x="942129" y="82797"/>
                    <a:pt x="972015" y="78509"/>
                    <a:pt x="999724" y="69273"/>
                  </a:cubicBezTo>
                  <a:cubicBezTo>
                    <a:pt x="1013579" y="64655"/>
                    <a:pt x="1029137" y="63519"/>
                    <a:pt x="1041288" y="55418"/>
                  </a:cubicBezTo>
                  <a:cubicBezTo>
                    <a:pt x="1055142" y="46182"/>
                    <a:pt x="1067260" y="33555"/>
                    <a:pt x="1082851" y="27709"/>
                  </a:cubicBezTo>
                  <a:cubicBezTo>
                    <a:pt x="1104900" y="19441"/>
                    <a:pt x="1129279" y="19566"/>
                    <a:pt x="1152124" y="13855"/>
                  </a:cubicBezTo>
                  <a:cubicBezTo>
                    <a:pt x="1166292" y="10313"/>
                    <a:pt x="1179833" y="4618"/>
                    <a:pt x="1193688" y="0"/>
                  </a:cubicBezTo>
                  <a:cubicBezTo>
                    <a:pt x="1304524" y="4618"/>
                    <a:pt x="1415568" y="5660"/>
                    <a:pt x="1526197" y="13855"/>
                  </a:cubicBezTo>
                  <a:cubicBezTo>
                    <a:pt x="1567077" y="16883"/>
                    <a:pt x="1574399" y="37956"/>
                    <a:pt x="1609324" y="55418"/>
                  </a:cubicBezTo>
                  <a:cubicBezTo>
                    <a:pt x="1622386" y="61949"/>
                    <a:pt x="1637826" y="62742"/>
                    <a:pt x="1650888" y="69273"/>
                  </a:cubicBezTo>
                  <a:cubicBezTo>
                    <a:pt x="1665781" y="76720"/>
                    <a:pt x="1677558" y="89535"/>
                    <a:pt x="1692451" y="96982"/>
                  </a:cubicBezTo>
                  <a:cubicBezTo>
                    <a:pt x="1807176" y="154345"/>
                    <a:pt x="1656458" y="59133"/>
                    <a:pt x="1775579" y="138546"/>
                  </a:cubicBezTo>
                  <a:cubicBezTo>
                    <a:pt x="1789433" y="157019"/>
                    <a:pt x="1802115" y="176432"/>
                    <a:pt x="1817142" y="193964"/>
                  </a:cubicBezTo>
                  <a:cubicBezTo>
                    <a:pt x="1829893" y="208840"/>
                    <a:pt x="1847838" y="219225"/>
                    <a:pt x="1858706" y="235528"/>
                  </a:cubicBezTo>
                  <a:cubicBezTo>
                    <a:pt x="1866807" y="247679"/>
                    <a:pt x="1863437" y="265687"/>
                    <a:pt x="1872560" y="277091"/>
                  </a:cubicBezTo>
                  <a:cubicBezTo>
                    <a:pt x="1882962" y="290093"/>
                    <a:pt x="1901332" y="294140"/>
                    <a:pt x="1914124" y="304800"/>
                  </a:cubicBezTo>
                  <a:cubicBezTo>
                    <a:pt x="1929176" y="317343"/>
                    <a:pt x="1940222" y="334335"/>
                    <a:pt x="1955688" y="346364"/>
                  </a:cubicBezTo>
                  <a:cubicBezTo>
                    <a:pt x="1981975" y="366810"/>
                    <a:pt x="2012173" y="381801"/>
                    <a:pt x="2038815" y="401782"/>
                  </a:cubicBezTo>
                  <a:cubicBezTo>
                    <a:pt x="2057614" y="415882"/>
                    <a:pt x="2111032" y="457547"/>
                    <a:pt x="2135797" y="471055"/>
                  </a:cubicBezTo>
                  <a:cubicBezTo>
                    <a:pt x="2172060" y="490834"/>
                    <a:pt x="2207447" y="513411"/>
                    <a:pt x="2246633" y="526473"/>
                  </a:cubicBezTo>
                  <a:cubicBezTo>
                    <a:pt x="2260488" y="531091"/>
                    <a:pt x="2275135" y="533797"/>
                    <a:pt x="2288197" y="540328"/>
                  </a:cubicBezTo>
                  <a:cubicBezTo>
                    <a:pt x="2303090" y="547775"/>
                    <a:pt x="2314544" y="561274"/>
                    <a:pt x="2329760" y="568037"/>
                  </a:cubicBezTo>
                  <a:cubicBezTo>
                    <a:pt x="2356451" y="579900"/>
                    <a:pt x="2388585" y="579544"/>
                    <a:pt x="2412888" y="595746"/>
                  </a:cubicBezTo>
                  <a:cubicBezTo>
                    <a:pt x="2426742" y="604982"/>
                    <a:pt x="2441659" y="612795"/>
                    <a:pt x="2454451" y="623455"/>
                  </a:cubicBezTo>
                  <a:cubicBezTo>
                    <a:pt x="2493550" y="656037"/>
                    <a:pt x="2529362" y="704005"/>
                    <a:pt x="2551433" y="748146"/>
                  </a:cubicBezTo>
                  <a:lnTo>
                    <a:pt x="2606851" y="858982"/>
                  </a:lnTo>
                  <a:cubicBezTo>
                    <a:pt x="2611469" y="882073"/>
                    <a:pt x="2613259" y="905915"/>
                    <a:pt x="2620706" y="928255"/>
                  </a:cubicBezTo>
                  <a:cubicBezTo>
                    <a:pt x="2627237" y="947848"/>
                    <a:pt x="2647857" y="963027"/>
                    <a:pt x="2648415" y="983673"/>
                  </a:cubicBezTo>
                  <a:cubicBezTo>
                    <a:pt x="2649062" y="1007598"/>
                    <a:pt x="2669655" y="1349441"/>
                    <a:pt x="2620706" y="1496291"/>
                  </a:cubicBezTo>
                  <a:cubicBezTo>
                    <a:pt x="2612842" y="1519885"/>
                    <a:pt x="2602233" y="1542473"/>
                    <a:pt x="2592997" y="1565564"/>
                  </a:cubicBezTo>
                  <a:cubicBezTo>
                    <a:pt x="2601212" y="1754514"/>
                    <a:pt x="2548873" y="1818675"/>
                    <a:pt x="2634560" y="1925782"/>
                  </a:cubicBezTo>
                  <a:cubicBezTo>
                    <a:pt x="2642720" y="1935982"/>
                    <a:pt x="2653033" y="1944255"/>
                    <a:pt x="2662270" y="1953491"/>
                  </a:cubicBezTo>
                  <a:cubicBezTo>
                    <a:pt x="2706859" y="2087266"/>
                    <a:pt x="2635363" y="1879297"/>
                    <a:pt x="2703833" y="2050473"/>
                  </a:cubicBezTo>
                  <a:cubicBezTo>
                    <a:pt x="2714681" y="2077592"/>
                    <a:pt x="2731542" y="2133600"/>
                    <a:pt x="2731542" y="2133600"/>
                  </a:cubicBezTo>
                  <a:cubicBezTo>
                    <a:pt x="2726924" y="2179782"/>
                    <a:pt x="2724745" y="2226273"/>
                    <a:pt x="2717688" y="2272146"/>
                  </a:cubicBezTo>
                  <a:cubicBezTo>
                    <a:pt x="2713598" y="2298730"/>
                    <a:pt x="2687316" y="2349541"/>
                    <a:pt x="2676124" y="2369128"/>
                  </a:cubicBezTo>
                  <a:cubicBezTo>
                    <a:pt x="2667863" y="2383585"/>
                    <a:pt x="2655862" y="2395798"/>
                    <a:pt x="2648415" y="2410691"/>
                  </a:cubicBezTo>
                  <a:cubicBezTo>
                    <a:pt x="2641884" y="2423753"/>
                    <a:pt x="2643322" y="2440572"/>
                    <a:pt x="2634560" y="2452255"/>
                  </a:cubicBezTo>
                  <a:cubicBezTo>
                    <a:pt x="2588148" y="2514139"/>
                    <a:pt x="2545132" y="2534965"/>
                    <a:pt x="2482160" y="2576946"/>
                  </a:cubicBezTo>
                  <a:cubicBezTo>
                    <a:pt x="2428444" y="2612757"/>
                    <a:pt x="2456395" y="2599389"/>
                    <a:pt x="2399033" y="2618509"/>
                  </a:cubicBezTo>
                  <a:cubicBezTo>
                    <a:pt x="2385179" y="2627745"/>
                    <a:pt x="2372363" y="2638771"/>
                    <a:pt x="2357470" y="2646218"/>
                  </a:cubicBezTo>
                  <a:cubicBezTo>
                    <a:pt x="2344408" y="2652749"/>
                    <a:pt x="2330501" y="2659561"/>
                    <a:pt x="2315906" y="2660073"/>
                  </a:cubicBezTo>
                  <a:cubicBezTo>
                    <a:pt x="2066635" y="2668820"/>
                    <a:pt x="1817142" y="2669310"/>
                    <a:pt x="1567760" y="2673928"/>
                  </a:cubicBezTo>
                  <a:cubicBezTo>
                    <a:pt x="1544669" y="2683164"/>
                    <a:pt x="1522874" y="2696760"/>
                    <a:pt x="1498488" y="2701637"/>
                  </a:cubicBezTo>
                  <a:cubicBezTo>
                    <a:pt x="1353943" y="2730546"/>
                    <a:pt x="1392436" y="2700440"/>
                    <a:pt x="1276815" y="2729346"/>
                  </a:cubicBezTo>
                  <a:cubicBezTo>
                    <a:pt x="1248479" y="2736430"/>
                    <a:pt x="1222670" y="2753432"/>
                    <a:pt x="1193688" y="2757055"/>
                  </a:cubicBezTo>
                  <a:cubicBezTo>
                    <a:pt x="1097697" y="2769053"/>
                    <a:pt x="1095194" y="2766627"/>
                    <a:pt x="1013579" y="2784764"/>
                  </a:cubicBezTo>
                  <a:cubicBezTo>
                    <a:pt x="994991" y="2788895"/>
                    <a:pt x="976224" y="2792597"/>
                    <a:pt x="958160" y="2798618"/>
                  </a:cubicBezTo>
                  <a:cubicBezTo>
                    <a:pt x="801642" y="2850791"/>
                    <a:pt x="966278" y="2806981"/>
                    <a:pt x="833470" y="2840182"/>
                  </a:cubicBezTo>
                  <a:cubicBezTo>
                    <a:pt x="814997" y="2849418"/>
                    <a:pt x="797644" y="2861360"/>
                    <a:pt x="778051" y="2867891"/>
                  </a:cubicBezTo>
                  <a:cubicBezTo>
                    <a:pt x="755711" y="2875338"/>
                    <a:pt x="731624" y="2876035"/>
                    <a:pt x="708779" y="2881746"/>
                  </a:cubicBezTo>
                  <a:cubicBezTo>
                    <a:pt x="694611" y="2885288"/>
                    <a:pt x="681070" y="2890982"/>
                    <a:pt x="667215" y="2895600"/>
                  </a:cubicBezTo>
                  <a:cubicBezTo>
                    <a:pt x="556379" y="2890982"/>
                    <a:pt x="445357" y="2889650"/>
                    <a:pt x="334706" y="2881746"/>
                  </a:cubicBezTo>
                  <a:cubicBezTo>
                    <a:pt x="274362" y="2877436"/>
                    <a:pt x="273329" y="2860949"/>
                    <a:pt x="223870" y="2826328"/>
                  </a:cubicBezTo>
                  <a:cubicBezTo>
                    <a:pt x="156863" y="2779423"/>
                    <a:pt x="145215" y="2783054"/>
                    <a:pt x="99179" y="2729346"/>
                  </a:cubicBezTo>
                  <a:cubicBezTo>
                    <a:pt x="84152" y="2711814"/>
                    <a:pt x="71470" y="2692401"/>
                    <a:pt x="57615" y="2673928"/>
                  </a:cubicBezTo>
                  <a:lnTo>
                    <a:pt x="29906" y="2590800"/>
                  </a:lnTo>
                  <a:lnTo>
                    <a:pt x="16051" y="2549237"/>
                  </a:lnTo>
                  <a:cubicBezTo>
                    <a:pt x="20669" y="2452255"/>
                    <a:pt x="22163" y="2355074"/>
                    <a:pt x="29906" y="2258291"/>
                  </a:cubicBezTo>
                  <a:cubicBezTo>
                    <a:pt x="31424" y="2239310"/>
                    <a:pt x="39629" y="2221461"/>
                    <a:pt x="43760" y="2202873"/>
                  </a:cubicBezTo>
                  <a:cubicBezTo>
                    <a:pt x="66050" y="2102569"/>
                    <a:pt x="46713" y="2166303"/>
                    <a:pt x="71470" y="2092037"/>
                  </a:cubicBezTo>
                  <a:cubicBezTo>
                    <a:pt x="54390" y="1938322"/>
                    <a:pt x="70839" y="2007016"/>
                    <a:pt x="29906" y="1884218"/>
                  </a:cubicBezTo>
                  <a:lnTo>
                    <a:pt x="16051" y="1842655"/>
                  </a:lnTo>
                  <a:lnTo>
                    <a:pt x="2197" y="1801091"/>
                  </a:lnTo>
                  <a:cubicBezTo>
                    <a:pt x="4842" y="1766707"/>
                    <a:pt x="0" y="1639230"/>
                    <a:pt x="29906" y="1579418"/>
                  </a:cubicBezTo>
                  <a:cubicBezTo>
                    <a:pt x="37353" y="1564525"/>
                    <a:pt x="50168" y="1552748"/>
                    <a:pt x="57615" y="1537855"/>
                  </a:cubicBezTo>
                  <a:cubicBezTo>
                    <a:pt x="64146" y="1524793"/>
                    <a:pt x="64378" y="1509057"/>
                    <a:pt x="71470" y="1496291"/>
                  </a:cubicBezTo>
                  <a:cubicBezTo>
                    <a:pt x="87643" y="1467180"/>
                    <a:pt x="108415" y="1440873"/>
                    <a:pt x="126888" y="1413164"/>
                  </a:cubicBezTo>
                  <a:cubicBezTo>
                    <a:pt x="136124" y="1399309"/>
                    <a:pt x="140742" y="1380836"/>
                    <a:pt x="154597" y="1371600"/>
                  </a:cubicBezTo>
                  <a:cubicBezTo>
                    <a:pt x="185455" y="1351028"/>
                    <a:pt x="201310" y="1344382"/>
                    <a:pt x="223870" y="1316182"/>
                  </a:cubicBezTo>
                  <a:cubicBezTo>
                    <a:pt x="234272" y="1303180"/>
                    <a:pt x="248313" y="1290946"/>
                    <a:pt x="251579" y="1274618"/>
                  </a:cubicBezTo>
                  <a:cubicBezTo>
                    <a:pt x="257919" y="1242919"/>
                    <a:pt x="276978" y="1249218"/>
                    <a:pt x="265433" y="1219200"/>
                  </a:cubicBezTo>
                  <a:close/>
                </a:path>
              </a:pathLst>
            </a:custGeom>
          </p:spPr>
          <p:style>
            <a:lnRef idx="2">
              <a:schemeClr val="accent5"/>
            </a:lnRef>
            <a:fillRef idx="1">
              <a:schemeClr val="lt1"/>
            </a:fillRef>
            <a:effectRef idx="0">
              <a:schemeClr val="accent5"/>
            </a:effectRef>
            <a:fontRef idx="minor">
              <a:schemeClr val="dk1"/>
            </a:fontRef>
          </p:style>
          <p:txBody>
            <a:bodyPr rtlCol="0" anchor="ctr"/>
            <a:lstStyle/>
            <a:p>
              <a:pPr algn="ctr"/>
              <a:endParaRPr lang="it-IT"/>
            </a:p>
          </p:txBody>
        </p:sp>
        <p:sp>
          <p:nvSpPr>
            <p:cNvPr id="5" name="Ovale 4"/>
            <p:cNvSpPr/>
            <p:nvPr/>
          </p:nvSpPr>
          <p:spPr>
            <a:xfrm>
              <a:off x="1835696" y="134076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Ovale 5"/>
            <p:cNvSpPr/>
            <p:nvPr/>
          </p:nvSpPr>
          <p:spPr>
            <a:xfrm>
              <a:off x="2411760" y="119675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Ovale 6"/>
            <p:cNvSpPr/>
            <p:nvPr/>
          </p:nvSpPr>
          <p:spPr>
            <a:xfrm>
              <a:off x="2555776" y="206084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Ovale 7"/>
            <p:cNvSpPr/>
            <p:nvPr/>
          </p:nvSpPr>
          <p:spPr>
            <a:xfrm>
              <a:off x="1403648" y="198884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Ovale 8"/>
            <p:cNvSpPr/>
            <p:nvPr/>
          </p:nvSpPr>
          <p:spPr>
            <a:xfrm>
              <a:off x="2555776" y="155679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Ovale 9"/>
            <p:cNvSpPr/>
            <p:nvPr/>
          </p:nvSpPr>
          <p:spPr>
            <a:xfrm>
              <a:off x="2051720" y="242088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Ovale 10"/>
            <p:cNvSpPr/>
            <p:nvPr/>
          </p:nvSpPr>
          <p:spPr>
            <a:xfrm>
              <a:off x="2987824" y="1772816"/>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Ovale 11"/>
            <p:cNvSpPr/>
            <p:nvPr/>
          </p:nvSpPr>
          <p:spPr>
            <a:xfrm>
              <a:off x="2915816" y="278092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Ovale 12"/>
            <p:cNvSpPr/>
            <p:nvPr/>
          </p:nvSpPr>
          <p:spPr>
            <a:xfrm>
              <a:off x="1691680" y="29249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Ovale 13"/>
            <p:cNvSpPr/>
            <p:nvPr/>
          </p:nvSpPr>
          <p:spPr>
            <a:xfrm>
              <a:off x="2339752" y="306896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16" name="Gruppo 15"/>
          <p:cNvGrpSpPr/>
          <p:nvPr/>
        </p:nvGrpSpPr>
        <p:grpSpPr>
          <a:xfrm>
            <a:off x="3419872" y="3645024"/>
            <a:ext cx="2731542" cy="2895600"/>
            <a:chOff x="856785" y="845127"/>
            <a:chExt cx="2731542" cy="2895600"/>
          </a:xfrm>
        </p:grpSpPr>
        <p:sp>
          <p:nvSpPr>
            <p:cNvPr id="17" name="Figura a mano libera 16"/>
            <p:cNvSpPr/>
            <p:nvPr/>
          </p:nvSpPr>
          <p:spPr>
            <a:xfrm>
              <a:off x="856785" y="845127"/>
              <a:ext cx="2731542" cy="2895600"/>
            </a:xfrm>
            <a:custGeom>
              <a:avLst/>
              <a:gdLst>
                <a:gd name="connsiteX0" fmla="*/ 265433 w 2731542"/>
                <a:gd name="connsiteY0" fmla="*/ 1219200 h 2895600"/>
                <a:gd name="connsiteX1" fmla="*/ 182306 w 2731542"/>
                <a:gd name="connsiteY1" fmla="*/ 1094509 h 2895600"/>
                <a:gd name="connsiteX2" fmla="*/ 154597 w 2731542"/>
                <a:gd name="connsiteY2" fmla="*/ 1052946 h 2895600"/>
                <a:gd name="connsiteX3" fmla="*/ 113033 w 2731542"/>
                <a:gd name="connsiteY3" fmla="*/ 969818 h 2895600"/>
                <a:gd name="connsiteX4" fmla="*/ 126888 w 2731542"/>
                <a:gd name="connsiteY4" fmla="*/ 762000 h 2895600"/>
                <a:gd name="connsiteX5" fmla="*/ 140742 w 2731542"/>
                <a:gd name="connsiteY5" fmla="*/ 720437 h 2895600"/>
                <a:gd name="connsiteX6" fmla="*/ 182306 w 2731542"/>
                <a:gd name="connsiteY6" fmla="*/ 678873 h 2895600"/>
                <a:gd name="connsiteX7" fmla="*/ 223870 w 2731542"/>
                <a:gd name="connsiteY7" fmla="*/ 651164 h 2895600"/>
                <a:gd name="connsiteX8" fmla="*/ 279288 w 2731542"/>
                <a:gd name="connsiteY8" fmla="*/ 623455 h 2895600"/>
                <a:gd name="connsiteX9" fmla="*/ 362415 w 2731542"/>
                <a:gd name="connsiteY9" fmla="*/ 568037 h 2895600"/>
                <a:gd name="connsiteX10" fmla="*/ 445542 w 2731542"/>
                <a:gd name="connsiteY10" fmla="*/ 526473 h 2895600"/>
                <a:gd name="connsiteX11" fmla="*/ 487106 w 2731542"/>
                <a:gd name="connsiteY11" fmla="*/ 484909 h 2895600"/>
                <a:gd name="connsiteX12" fmla="*/ 639506 w 2731542"/>
                <a:gd name="connsiteY12" fmla="*/ 360218 h 2895600"/>
                <a:gd name="connsiteX13" fmla="*/ 708779 w 2731542"/>
                <a:gd name="connsiteY13" fmla="*/ 263237 h 2895600"/>
                <a:gd name="connsiteX14" fmla="*/ 750342 w 2731542"/>
                <a:gd name="connsiteY14" fmla="*/ 235528 h 2895600"/>
                <a:gd name="connsiteX15" fmla="*/ 819615 w 2731542"/>
                <a:gd name="connsiteY15" fmla="*/ 166255 h 2895600"/>
                <a:gd name="connsiteX16" fmla="*/ 875033 w 2731542"/>
                <a:gd name="connsiteY16" fmla="*/ 138546 h 2895600"/>
                <a:gd name="connsiteX17" fmla="*/ 916597 w 2731542"/>
                <a:gd name="connsiteY17" fmla="*/ 96982 h 2895600"/>
                <a:gd name="connsiteX18" fmla="*/ 999724 w 2731542"/>
                <a:gd name="connsiteY18" fmla="*/ 69273 h 2895600"/>
                <a:gd name="connsiteX19" fmla="*/ 1041288 w 2731542"/>
                <a:gd name="connsiteY19" fmla="*/ 55418 h 2895600"/>
                <a:gd name="connsiteX20" fmla="*/ 1082851 w 2731542"/>
                <a:gd name="connsiteY20" fmla="*/ 27709 h 2895600"/>
                <a:gd name="connsiteX21" fmla="*/ 1152124 w 2731542"/>
                <a:gd name="connsiteY21" fmla="*/ 13855 h 2895600"/>
                <a:gd name="connsiteX22" fmla="*/ 1193688 w 2731542"/>
                <a:gd name="connsiteY22" fmla="*/ 0 h 2895600"/>
                <a:gd name="connsiteX23" fmla="*/ 1526197 w 2731542"/>
                <a:gd name="connsiteY23" fmla="*/ 13855 h 2895600"/>
                <a:gd name="connsiteX24" fmla="*/ 1609324 w 2731542"/>
                <a:gd name="connsiteY24" fmla="*/ 55418 h 2895600"/>
                <a:gd name="connsiteX25" fmla="*/ 1650888 w 2731542"/>
                <a:gd name="connsiteY25" fmla="*/ 69273 h 2895600"/>
                <a:gd name="connsiteX26" fmla="*/ 1692451 w 2731542"/>
                <a:gd name="connsiteY26" fmla="*/ 96982 h 2895600"/>
                <a:gd name="connsiteX27" fmla="*/ 1775579 w 2731542"/>
                <a:gd name="connsiteY27" fmla="*/ 138546 h 2895600"/>
                <a:gd name="connsiteX28" fmla="*/ 1817142 w 2731542"/>
                <a:gd name="connsiteY28" fmla="*/ 193964 h 2895600"/>
                <a:gd name="connsiteX29" fmla="*/ 1858706 w 2731542"/>
                <a:gd name="connsiteY29" fmla="*/ 235528 h 2895600"/>
                <a:gd name="connsiteX30" fmla="*/ 1872560 w 2731542"/>
                <a:gd name="connsiteY30" fmla="*/ 277091 h 2895600"/>
                <a:gd name="connsiteX31" fmla="*/ 1914124 w 2731542"/>
                <a:gd name="connsiteY31" fmla="*/ 304800 h 2895600"/>
                <a:gd name="connsiteX32" fmla="*/ 1955688 w 2731542"/>
                <a:gd name="connsiteY32" fmla="*/ 346364 h 2895600"/>
                <a:gd name="connsiteX33" fmla="*/ 2038815 w 2731542"/>
                <a:gd name="connsiteY33" fmla="*/ 401782 h 2895600"/>
                <a:gd name="connsiteX34" fmla="*/ 2135797 w 2731542"/>
                <a:gd name="connsiteY34" fmla="*/ 471055 h 2895600"/>
                <a:gd name="connsiteX35" fmla="*/ 2246633 w 2731542"/>
                <a:gd name="connsiteY35" fmla="*/ 526473 h 2895600"/>
                <a:gd name="connsiteX36" fmla="*/ 2288197 w 2731542"/>
                <a:gd name="connsiteY36" fmla="*/ 540328 h 2895600"/>
                <a:gd name="connsiteX37" fmla="*/ 2329760 w 2731542"/>
                <a:gd name="connsiteY37" fmla="*/ 568037 h 2895600"/>
                <a:gd name="connsiteX38" fmla="*/ 2412888 w 2731542"/>
                <a:gd name="connsiteY38" fmla="*/ 595746 h 2895600"/>
                <a:gd name="connsiteX39" fmla="*/ 2454451 w 2731542"/>
                <a:gd name="connsiteY39" fmla="*/ 623455 h 2895600"/>
                <a:gd name="connsiteX40" fmla="*/ 2551433 w 2731542"/>
                <a:gd name="connsiteY40" fmla="*/ 748146 h 2895600"/>
                <a:gd name="connsiteX41" fmla="*/ 2606851 w 2731542"/>
                <a:gd name="connsiteY41" fmla="*/ 858982 h 2895600"/>
                <a:gd name="connsiteX42" fmla="*/ 2620706 w 2731542"/>
                <a:gd name="connsiteY42" fmla="*/ 928255 h 2895600"/>
                <a:gd name="connsiteX43" fmla="*/ 2648415 w 2731542"/>
                <a:gd name="connsiteY43" fmla="*/ 983673 h 2895600"/>
                <a:gd name="connsiteX44" fmla="*/ 2620706 w 2731542"/>
                <a:gd name="connsiteY44" fmla="*/ 1496291 h 2895600"/>
                <a:gd name="connsiteX45" fmla="*/ 2592997 w 2731542"/>
                <a:gd name="connsiteY45" fmla="*/ 1565564 h 2895600"/>
                <a:gd name="connsiteX46" fmla="*/ 2634560 w 2731542"/>
                <a:gd name="connsiteY46" fmla="*/ 1925782 h 2895600"/>
                <a:gd name="connsiteX47" fmla="*/ 2662270 w 2731542"/>
                <a:gd name="connsiteY47" fmla="*/ 1953491 h 2895600"/>
                <a:gd name="connsiteX48" fmla="*/ 2703833 w 2731542"/>
                <a:gd name="connsiteY48" fmla="*/ 2050473 h 2895600"/>
                <a:gd name="connsiteX49" fmla="*/ 2731542 w 2731542"/>
                <a:gd name="connsiteY49" fmla="*/ 2133600 h 2895600"/>
                <a:gd name="connsiteX50" fmla="*/ 2717688 w 2731542"/>
                <a:gd name="connsiteY50" fmla="*/ 2272146 h 2895600"/>
                <a:gd name="connsiteX51" fmla="*/ 2676124 w 2731542"/>
                <a:gd name="connsiteY51" fmla="*/ 2369128 h 2895600"/>
                <a:gd name="connsiteX52" fmla="*/ 2648415 w 2731542"/>
                <a:gd name="connsiteY52" fmla="*/ 2410691 h 2895600"/>
                <a:gd name="connsiteX53" fmla="*/ 2634560 w 2731542"/>
                <a:gd name="connsiteY53" fmla="*/ 2452255 h 2895600"/>
                <a:gd name="connsiteX54" fmla="*/ 2482160 w 2731542"/>
                <a:gd name="connsiteY54" fmla="*/ 2576946 h 2895600"/>
                <a:gd name="connsiteX55" fmla="*/ 2399033 w 2731542"/>
                <a:gd name="connsiteY55" fmla="*/ 2618509 h 2895600"/>
                <a:gd name="connsiteX56" fmla="*/ 2357470 w 2731542"/>
                <a:gd name="connsiteY56" fmla="*/ 2646218 h 2895600"/>
                <a:gd name="connsiteX57" fmla="*/ 2315906 w 2731542"/>
                <a:gd name="connsiteY57" fmla="*/ 2660073 h 2895600"/>
                <a:gd name="connsiteX58" fmla="*/ 1567760 w 2731542"/>
                <a:gd name="connsiteY58" fmla="*/ 2673928 h 2895600"/>
                <a:gd name="connsiteX59" fmla="*/ 1498488 w 2731542"/>
                <a:gd name="connsiteY59" fmla="*/ 2701637 h 2895600"/>
                <a:gd name="connsiteX60" fmla="*/ 1276815 w 2731542"/>
                <a:gd name="connsiteY60" fmla="*/ 2729346 h 2895600"/>
                <a:gd name="connsiteX61" fmla="*/ 1193688 w 2731542"/>
                <a:gd name="connsiteY61" fmla="*/ 2757055 h 2895600"/>
                <a:gd name="connsiteX62" fmla="*/ 1013579 w 2731542"/>
                <a:gd name="connsiteY62" fmla="*/ 2784764 h 2895600"/>
                <a:gd name="connsiteX63" fmla="*/ 958160 w 2731542"/>
                <a:gd name="connsiteY63" fmla="*/ 2798618 h 2895600"/>
                <a:gd name="connsiteX64" fmla="*/ 833470 w 2731542"/>
                <a:gd name="connsiteY64" fmla="*/ 2840182 h 2895600"/>
                <a:gd name="connsiteX65" fmla="*/ 778051 w 2731542"/>
                <a:gd name="connsiteY65" fmla="*/ 2867891 h 2895600"/>
                <a:gd name="connsiteX66" fmla="*/ 708779 w 2731542"/>
                <a:gd name="connsiteY66" fmla="*/ 2881746 h 2895600"/>
                <a:gd name="connsiteX67" fmla="*/ 667215 w 2731542"/>
                <a:gd name="connsiteY67" fmla="*/ 2895600 h 2895600"/>
                <a:gd name="connsiteX68" fmla="*/ 334706 w 2731542"/>
                <a:gd name="connsiteY68" fmla="*/ 2881746 h 2895600"/>
                <a:gd name="connsiteX69" fmla="*/ 223870 w 2731542"/>
                <a:gd name="connsiteY69" fmla="*/ 2826328 h 2895600"/>
                <a:gd name="connsiteX70" fmla="*/ 99179 w 2731542"/>
                <a:gd name="connsiteY70" fmla="*/ 2729346 h 2895600"/>
                <a:gd name="connsiteX71" fmla="*/ 57615 w 2731542"/>
                <a:gd name="connsiteY71" fmla="*/ 2673928 h 2895600"/>
                <a:gd name="connsiteX72" fmla="*/ 29906 w 2731542"/>
                <a:gd name="connsiteY72" fmla="*/ 2590800 h 2895600"/>
                <a:gd name="connsiteX73" fmla="*/ 16051 w 2731542"/>
                <a:gd name="connsiteY73" fmla="*/ 2549237 h 2895600"/>
                <a:gd name="connsiteX74" fmla="*/ 29906 w 2731542"/>
                <a:gd name="connsiteY74" fmla="*/ 2258291 h 2895600"/>
                <a:gd name="connsiteX75" fmla="*/ 43760 w 2731542"/>
                <a:gd name="connsiteY75" fmla="*/ 2202873 h 2895600"/>
                <a:gd name="connsiteX76" fmla="*/ 71470 w 2731542"/>
                <a:gd name="connsiteY76" fmla="*/ 2092037 h 2895600"/>
                <a:gd name="connsiteX77" fmla="*/ 29906 w 2731542"/>
                <a:gd name="connsiteY77" fmla="*/ 1884218 h 2895600"/>
                <a:gd name="connsiteX78" fmla="*/ 16051 w 2731542"/>
                <a:gd name="connsiteY78" fmla="*/ 1842655 h 2895600"/>
                <a:gd name="connsiteX79" fmla="*/ 2197 w 2731542"/>
                <a:gd name="connsiteY79" fmla="*/ 1801091 h 2895600"/>
                <a:gd name="connsiteX80" fmla="*/ 29906 w 2731542"/>
                <a:gd name="connsiteY80" fmla="*/ 1579418 h 2895600"/>
                <a:gd name="connsiteX81" fmla="*/ 57615 w 2731542"/>
                <a:gd name="connsiteY81" fmla="*/ 1537855 h 2895600"/>
                <a:gd name="connsiteX82" fmla="*/ 71470 w 2731542"/>
                <a:gd name="connsiteY82" fmla="*/ 1496291 h 2895600"/>
                <a:gd name="connsiteX83" fmla="*/ 126888 w 2731542"/>
                <a:gd name="connsiteY83" fmla="*/ 1413164 h 2895600"/>
                <a:gd name="connsiteX84" fmla="*/ 154597 w 2731542"/>
                <a:gd name="connsiteY84" fmla="*/ 1371600 h 2895600"/>
                <a:gd name="connsiteX85" fmla="*/ 223870 w 2731542"/>
                <a:gd name="connsiteY85" fmla="*/ 1316182 h 2895600"/>
                <a:gd name="connsiteX86" fmla="*/ 251579 w 2731542"/>
                <a:gd name="connsiteY86" fmla="*/ 1274618 h 2895600"/>
                <a:gd name="connsiteX87" fmla="*/ 265433 w 2731542"/>
                <a:gd name="connsiteY87" fmla="*/ 121920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2731542" h="2895600">
                  <a:moveTo>
                    <a:pt x="265433" y="1219200"/>
                  </a:moveTo>
                  <a:cubicBezTo>
                    <a:pt x="253888" y="1189182"/>
                    <a:pt x="243707" y="1201962"/>
                    <a:pt x="182306" y="1094509"/>
                  </a:cubicBezTo>
                  <a:cubicBezTo>
                    <a:pt x="174045" y="1080052"/>
                    <a:pt x="162044" y="1067839"/>
                    <a:pt x="154597" y="1052946"/>
                  </a:cubicBezTo>
                  <a:cubicBezTo>
                    <a:pt x="97234" y="938221"/>
                    <a:pt x="192446" y="1088939"/>
                    <a:pt x="113033" y="969818"/>
                  </a:cubicBezTo>
                  <a:cubicBezTo>
                    <a:pt x="117651" y="900545"/>
                    <a:pt x="119221" y="831002"/>
                    <a:pt x="126888" y="762000"/>
                  </a:cubicBezTo>
                  <a:cubicBezTo>
                    <a:pt x="128501" y="747486"/>
                    <a:pt x="132641" y="732588"/>
                    <a:pt x="140742" y="720437"/>
                  </a:cubicBezTo>
                  <a:cubicBezTo>
                    <a:pt x="151610" y="704134"/>
                    <a:pt x="167254" y="691416"/>
                    <a:pt x="182306" y="678873"/>
                  </a:cubicBezTo>
                  <a:cubicBezTo>
                    <a:pt x="195098" y="668213"/>
                    <a:pt x="209413" y="659425"/>
                    <a:pt x="223870" y="651164"/>
                  </a:cubicBezTo>
                  <a:cubicBezTo>
                    <a:pt x="241802" y="640917"/>
                    <a:pt x="260815" y="632691"/>
                    <a:pt x="279288" y="623455"/>
                  </a:cubicBezTo>
                  <a:cubicBezTo>
                    <a:pt x="358077" y="544664"/>
                    <a:pt x="282213" y="608137"/>
                    <a:pt x="362415" y="568037"/>
                  </a:cubicBezTo>
                  <a:cubicBezTo>
                    <a:pt x="469856" y="514318"/>
                    <a:pt x="341063" y="561301"/>
                    <a:pt x="445542" y="526473"/>
                  </a:cubicBezTo>
                  <a:cubicBezTo>
                    <a:pt x="459397" y="512618"/>
                    <a:pt x="471640" y="496938"/>
                    <a:pt x="487106" y="484909"/>
                  </a:cubicBezTo>
                  <a:cubicBezTo>
                    <a:pt x="548841" y="436893"/>
                    <a:pt x="594305" y="428019"/>
                    <a:pt x="639506" y="360218"/>
                  </a:cubicBezTo>
                  <a:cubicBezTo>
                    <a:pt x="655240" y="336617"/>
                    <a:pt x="691594" y="280422"/>
                    <a:pt x="708779" y="263237"/>
                  </a:cubicBezTo>
                  <a:cubicBezTo>
                    <a:pt x="720553" y="251463"/>
                    <a:pt x="737811" y="246493"/>
                    <a:pt x="750342" y="235528"/>
                  </a:cubicBezTo>
                  <a:cubicBezTo>
                    <a:pt x="774918" y="214024"/>
                    <a:pt x="790407" y="180859"/>
                    <a:pt x="819615" y="166255"/>
                  </a:cubicBezTo>
                  <a:cubicBezTo>
                    <a:pt x="838088" y="157019"/>
                    <a:pt x="858227" y="150550"/>
                    <a:pt x="875033" y="138546"/>
                  </a:cubicBezTo>
                  <a:cubicBezTo>
                    <a:pt x="890977" y="127158"/>
                    <a:pt x="899469" y="106497"/>
                    <a:pt x="916597" y="96982"/>
                  </a:cubicBezTo>
                  <a:cubicBezTo>
                    <a:pt x="942129" y="82797"/>
                    <a:pt x="972015" y="78509"/>
                    <a:pt x="999724" y="69273"/>
                  </a:cubicBezTo>
                  <a:cubicBezTo>
                    <a:pt x="1013579" y="64655"/>
                    <a:pt x="1029137" y="63519"/>
                    <a:pt x="1041288" y="55418"/>
                  </a:cubicBezTo>
                  <a:cubicBezTo>
                    <a:pt x="1055142" y="46182"/>
                    <a:pt x="1067260" y="33555"/>
                    <a:pt x="1082851" y="27709"/>
                  </a:cubicBezTo>
                  <a:cubicBezTo>
                    <a:pt x="1104900" y="19441"/>
                    <a:pt x="1129279" y="19566"/>
                    <a:pt x="1152124" y="13855"/>
                  </a:cubicBezTo>
                  <a:cubicBezTo>
                    <a:pt x="1166292" y="10313"/>
                    <a:pt x="1179833" y="4618"/>
                    <a:pt x="1193688" y="0"/>
                  </a:cubicBezTo>
                  <a:cubicBezTo>
                    <a:pt x="1304524" y="4618"/>
                    <a:pt x="1415568" y="5660"/>
                    <a:pt x="1526197" y="13855"/>
                  </a:cubicBezTo>
                  <a:cubicBezTo>
                    <a:pt x="1567077" y="16883"/>
                    <a:pt x="1574399" y="37956"/>
                    <a:pt x="1609324" y="55418"/>
                  </a:cubicBezTo>
                  <a:cubicBezTo>
                    <a:pt x="1622386" y="61949"/>
                    <a:pt x="1637826" y="62742"/>
                    <a:pt x="1650888" y="69273"/>
                  </a:cubicBezTo>
                  <a:cubicBezTo>
                    <a:pt x="1665781" y="76720"/>
                    <a:pt x="1677558" y="89535"/>
                    <a:pt x="1692451" y="96982"/>
                  </a:cubicBezTo>
                  <a:cubicBezTo>
                    <a:pt x="1807176" y="154345"/>
                    <a:pt x="1656458" y="59133"/>
                    <a:pt x="1775579" y="138546"/>
                  </a:cubicBezTo>
                  <a:cubicBezTo>
                    <a:pt x="1789433" y="157019"/>
                    <a:pt x="1802115" y="176432"/>
                    <a:pt x="1817142" y="193964"/>
                  </a:cubicBezTo>
                  <a:cubicBezTo>
                    <a:pt x="1829893" y="208840"/>
                    <a:pt x="1847838" y="219225"/>
                    <a:pt x="1858706" y="235528"/>
                  </a:cubicBezTo>
                  <a:cubicBezTo>
                    <a:pt x="1866807" y="247679"/>
                    <a:pt x="1863437" y="265687"/>
                    <a:pt x="1872560" y="277091"/>
                  </a:cubicBezTo>
                  <a:cubicBezTo>
                    <a:pt x="1882962" y="290093"/>
                    <a:pt x="1901332" y="294140"/>
                    <a:pt x="1914124" y="304800"/>
                  </a:cubicBezTo>
                  <a:cubicBezTo>
                    <a:pt x="1929176" y="317343"/>
                    <a:pt x="1940222" y="334335"/>
                    <a:pt x="1955688" y="346364"/>
                  </a:cubicBezTo>
                  <a:cubicBezTo>
                    <a:pt x="1981975" y="366810"/>
                    <a:pt x="2012173" y="381801"/>
                    <a:pt x="2038815" y="401782"/>
                  </a:cubicBezTo>
                  <a:cubicBezTo>
                    <a:pt x="2057614" y="415882"/>
                    <a:pt x="2111032" y="457547"/>
                    <a:pt x="2135797" y="471055"/>
                  </a:cubicBezTo>
                  <a:cubicBezTo>
                    <a:pt x="2172060" y="490834"/>
                    <a:pt x="2207447" y="513411"/>
                    <a:pt x="2246633" y="526473"/>
                  </a:cubicBezTo>
                  <a:cubicBezTo>
                    <a:pt x="2260488" y="531091"/>
                    <a:pt x="2275135" y="533797"/>
                    <a:pt x="2288197" y="540328"/>
                  </a:cubicBezTo>
                  <a:cubicBezTo>
                    <a:pt x="2303090" y="547775"/>
                    <a:pt x="2314544" y="561274"/>
                    <a:pt x="2329760" y="568037"/>
                  </a:cubicBezTo>
                  <a:cubicBezTo>
                    <a:pt x="2356451" y="579900"/>
                    <a:pt x="2388585" y="579544"/>
                    <a:pt x="2412888" y="595746"/>
                  </a:cubicBezTo>
                  <a:cubicBezTo>
                    <a:pt x="2426742" y="604982"/>
                    <a:pt x="2441659" y="612795"/>
                    <a:pt x="2454451" y="623455"/>
                  </a:cubicBezTo>
                  <a:cubicBezTo>
                    <a:pt x="2493550" y="656037"/>
                    <a:pt x="2529362" y="704005"/>
                    <a:pt x="2551433" y="748146"/>
                  </a:cubicBezTo>
                  <a:lnTo>
                    <a:pt x="2606851" y="858982"/>
                  </a:lnTo>
                  <a:cubicBezTo>
                    <a:pt x="2611469" y="882073"/>
                    <a:pt x="2613259" y="905915"/>
                    <a:pt x="2620706" y="928255"/>
                  </a:cubicBezTo>
                  <a:cubicBezTo>
                    <a:pt x="2627237" y="947848"/>
                    <a:pt x="2647857" y="963027"/>
                    <a:pt x="2648415" y="983673"/>
                  </a:cubicBezTo>
                  <a:cubicBezTo>
                    <a:pt x="2649062" y="1007598"/>
                    <a:pt x="2669655" y="1349441"/>
                    <a:pt x="2620706" y="1496291"/>
                  </a:cubicBezTo>
                  <a:cubicBezTo>
                    <a:pt x="2612842" y="1519885"/>
                    <a:pt x="2602233" y="1542473"/>
                    <a:pt x="2592997" y="1565564"/>
                  </a:cubicBezTo>
                  <a:cubicBezTo>
                    <a:pt x="2601212" y="1754514"/>
                    <a:pt x="2548873" y="1818675"/>
                    <a:pt x="2634560" y="1925782"/>
                  </a:cubicBezTo>
                  <a:cubicBezTo>
                    <a:pt x="2642720" y="1935982"/>
                    <a:pt x="2653033" y="1944255"/>
                    <a:pt x="2662270" y="1953491"/>
                  </a:cubicBezTo>
                  <a:cubicBezTo>
                    <a:pt x="2706859" y="2087266"/>
                    <a:pt x="2635363" y="1879297"/>
                    <a:pt x="2703833" y="2050473"/>
                  </a:cubicBezTo>
                  <a:cubicBezTo>
                    <a:pt x="2714681" y="2077592"/>
                    <a:pt x="2731542" y="2133600"/>
                    <a:pt x="2731542" y="2133600"/>
                  </a:cubicBezTo>
                  <a:cubicBezTo>
                    <a:pt x="2726924" y="2179782"/>
                    <a:pt x="2724745" y="2226273"/>
                    <a:pt x="2717688" y="2272146"/>
                  </a:cubicBezTo>
                  <a:cubicBezTo>
                    <a:pt x="2713598" y="2298730"/>
                    <a:pt x="2687316" y="2349541"/>
                    <a:pt x="2676124" y="2369128"/>
                  </a:cubicBezTo>
                  <a:cubicBezTo>
                    <a:pt x="2667863" y="2383585"/>
                    <a:pt x="2655862" y="2395798"/>
                    <a:pt x="2648415" y="2410691"/>
                  </a:cubicBezTo>
                  <a:cubicBezTo>
                    <a:pt x="2641884" y="2423753"/>
                    <a:pt x="2643322" y="2440572"/>
                    <a:pt x="2634560" y="2452255"/>
                  </a:cubicBezTo>
                  <a:cubicBezTo>
                    <a:pt x="2588148" y="2514139"/>
                    <a:pt x="2545132" y="2534965"/>
                    <a:pt x="2482160" y="2576946"/>
                  </a:cubicBezTo>
                  <a:cubicBezTo>
                    <a:pt x="2428444" y="2612757"/>
                    <a:pt x="2456395" y="2599389"/>
                    <a:pt x="2399033" y="2618509"/>
                  </a:cubicBezTo>
                  <a:cubicBezTo>
                    <a:pt x="2385179" y="2627745"/>
                    <a:pt x="2372363" y="2638771"/>
                    <a:pt x="2357470" y="2646218"/>
                  </a:cubicBezTo>
                  <a:cubicBezTo>
                    <a:pt x="2344408" y="2652749"/>
                    <a:pt x="2330501" y="2659561"/>
                    <a:pt x="2315906" y="2660073"/>
                  </a:cubicBezTo>
                  <a:cubicBezTo>
                    <a:pt x="2066635" y="2668820"/>
                    <a:pt x="1817142" y="2669310"/>
                    <a:pt x="1567760" y="2673928"/>
                  </a:cubicBezTo>
                  <a:cubicBezTo>
                    <a:pt x="1544669" y="2683164"/>
                    <a:pt x="1522874" y="2696760"/>
                    <a:pt x="1498488" y="2701637"/>
                  </a:cubicBezTo>
                  <a:cubicBezTo>
                    <a:pt x="1353943" y="2730546"/>
                    <a:pt x="1392436" y="2700440"/>
                    <a:pt x="1276815" y="2729346"/>
                  </a:cubicBezTo>
                  <a:cubicBezTo>
                    <a:pt x="1248479" y="2736430"/>
                    <a:pt x="1222670" y="2753432"/>
                    <a:pt x="1193688" y="2757055"/>
                  </a:cubicBezTo>
                  <a:cubicBezTo>
                    <a:pt x="1097697" y="2769053"/>
                    <a:pt x="1095194" y="2766627"/>
                    <a:pt x="1013579" y="2784764"/>
                  </a:cubicBezTo>
                  <a:cubicBezTo>
                    <a:pt x="994991" y="2788895"/>
                    <a:pt x="976224" y="2792597"/>
                    <a:pt x="958160" y="2798618"/>
                  </a:cubicBezTo>
                  <a:cubicBezTo>
                    <a:pt x="801642" y="2850791"/>
                    <a:pt x="966278" y="2806981"/>
                    <a:pt x="833470" y="2840182"/>
                  </a:cubicBezTo>
                  <a:cubicBezTo>
                    <a:pt x="814997" y="2849418"/>
                    <a:pt x="797644" y="2861360"/>
                    <a:pt x="778051" y="2867891"/>
                  </a:cubicBezTo>
                  <a:cubicBezTo>
                    <a:pt x="755711" y="2875338"/>
                    <a:pt x="731624" y="2876035"/>
                    <a:pt x="708779" y="2881746"/>
                  </a:cubicBezTo>
                  <a:cubicBezTo>
                    <a:pt x="694611" y="2885288"/>
                    <a:pt x="681070" y="2890982"/>
                    <a:pt x="667215" y="2895600"/>
                  </a:cubicBezTo>
                  <a:cubicBezTo>
                    <a:pt x="556379" y="2890982"/>
                    <a:pt x="445357" y="2889650"/>
                    <a:pt x="334706" y="2881746"/>
                  </a:cubicBezTo>
                  <a:cubicBezTo>
                    <a:pt x="274362" y="2877436"/>
                    <a:pt x="273329" y="2860949"/>
                    <a:pt x="223870" y="2826328"/>
                  </a:cubicBezTo>
                  <a:cubicBezTo>
                    <a:pt x="156863" y="2779423"/>
                    <a:pt x="145215" y="2783054"/>
                    <a:pt x="99179" y="2729346"/>
                  </a:cubicBezTo>
                  <a:cubicBezTo>
                    <a:pt x="84152" y="2711814"/>
                    <a:pt x="71470" y="2692401"/>
                    <a:pt x="57615" y="2673928"/>
                  </a:cubicBezTo>
                  <a:lnTo>
                    <a:pt x="29906" y="2590800"/>
                  </a:lnTo>
                  <a:lnTo>
                    <a:pt x="16051" y="2549237"/>
                  </a:lnTo>
                  <a:cubicBezTo>
                    <a:pt x="20669" y="2452255"/>
                    <a:pt x="22163" y="2355074"/>
                    <a:pt x="29906" y="2258291"/>
                  </a:cubicBezTo>
                  <a:cubicBezTo>
                    <a:pt x="31424" y="2239310"/>
                    <a:pt x="39629" y="2221461"/>
                    <a:pt x="43760" y="2202873"/>
                  </a:cubicBezTo>
                  <a:cubicBezTo>
                    <a:pt x="66050" y="2102569"/>
                    <a:pt x="46713" y="2166303"/>
                    <a:pt x="71470" y="2092037"/>
                  </a:cubicBezTo>
                  <a:cubicBezTo>
                    <a:pt x="54390" y="1938322"/>
                    <a:pt x="70839" y="2007016"/>
                    <a:pt x="29906" y="1884218"/>
                  </a:cubicBezTo>
                  <a:lnTo>
                    <a:pt x="16051" y="1842655"/>
                  </a:lnTo>
                  <a:lnTo>
                    <a:pt x="2197" y="1801091"/>
                  </a:lnTo>
                  <a:cubicBezTo>
                    <a:pt x="4842" y="1766707"/>
                    <a:pt x="0" y="1639230"/>
                    <a:pt x="29906" y="1579418"/>
                  </a:cubicBezTo>
                  <a:cubicBezTo>
                    <a:pt x="37353" y="1564525"/>
                    <a:pt x="50168" y="1552748"/>
                    <a:pt x="57615" y="1537855"/>
                  </a:cubicBezTo>
                  <a:cubicBezTo>
                    <a:pt x="64146" y="1524793"/>
                    <a:pt x="64378" y="1509057"/>
                    <a:pt x="71470" y="1496291"/>
                  </a:cubicBezTo>
                  <a:cubicBezTo>
                    <a:pt x="87643" y="1467180"/>
                    <a:pt x="108415" y="1440873"/>
                    <a:pt x="126888" y="1413164"/>
                  </a:cubicBezTo>
                  <a:cubicBezTo>
                    <a:pt x="136124" y="1399309"/>
                    <a:pt x="140742" y="1380836"/>
                    <a:pt x="154597" y="1371600"/>
                  </a:cubicBezTo>
                  <a:cubicBezTo>
                    <a:pt x="185455" y="1351028"/>
                    <a:pt x="201310" y="1344382"/>
                    <a:pt x="223870" y="1316182"/>
                  </a:cubicBezTo>
                  <a:cubicBezTo>
                    <a:pt x="234272" y="1303180"/>
                    <a:pt x="248313" y="1290946"/>
                    <a:pt x="251579" y="1274618"/>
                  </a:cubicBezTo>
                  <a:cubicBezTo>
                    <a:pt x="257919" y="1242919"/>
                    <a:pt x="276978" y="1249218"/>
                    <a:pt x="265433" y="1219200"/>
                  </a:cubicBezTo>
                  <a:close/>
                </a:path>
              </a:pathLst>
            </a:custGeom>
          </p:spPr>
          <p:style>
            <a:lnRef idx="2">
              <a:schemeClr val="accent5"/>
            </a:lnRef>
            <a:fillRef idx="1">
              <a:schemeClr val="lt1"/>
            </a:fillRef>
            <a:effectRef idx="0">
              <a:schemeClr val="accent5"/>
            </a:effectRef>
            <a:fontRef idx="minor">
              <a:schemeClr val="dk1"/>
            </a:fontRef>
          </p:style>
          <p:txBody>
            <a:bodyPr rtlCol="0" anchor="ctr"/>
            <a:lstStyle/>
            <a:p>
              <a:pPr algn="ctr"/>
              <a:endParaRPr lang="it-IT"/>
            </a:p>
          </p:txBody>
        </p:sp>
        <p:sp>
          <p:nvSpPr>
            <p:cNvPr id="18" name="Ovale 17"/>
            <p:cNvSpPr/>
            <p:nvPr/>
          </p:nvSpPr>
          <p:spPr>
            <a:xfrm>
              <a:off x="1835696" y="134076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Ovale 18"/>
            <p:cNvSpPr/>
            <p:nvPr/>
          </p:nvSpPr>
          <p:spPr>
            <a:xfrm>
              <a:off x="2411760" y="119675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Ovale 19"/>
            <p:cNvSpPr/>
            <p:nvPr/>
          </p:nvSpPr>
          <p:spPr>
            <a:xfrm>
              <a:off x="2555776" y="206084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Ovale 20"/>
            <p:cNvSpPr/>
            <p:nvPr/>
          </p:nvSpPr>
          <p:spPr>
            <a:xfrm>
              <a:off x="1403648" y="198884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Ovale 21"/>
            <p:cNvSpPr/>
            <p:nvPr/>
          </p:nvSpPr>
          <p:spPr>
            <a:xfrm>
              <a:off x="2555776" y="155679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Ovale 22"/>
            <p:cNvSpPr/>
            <p:nvPr/>
          </p:nvSpPr>
          <p:spPr>
            <a:xfrm>
              <a:off x="2051720" y="242088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Ovale 23"/>
            <p:cNvSpPr/>
            <p:nvPr/>
          </p:nvSpPr>
          <p:spPr>
            <a:xfrm>
              <a:off x="2987824" y="1772816"/>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Ovale 24"/>
            <p:cNvSpPr/>
            <p:nvPr/>
          </p:nvSpPr>
          <p:spPr>
            <a:xfrm>
              <a:off x="2915816" y="278092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Ovale 25"/>
            <p:cNvSpPr/>
            <p:nvPr/>
          </p:nvSpPr>
          <p:spPr>
            <a:xfrm>
              <a:off x="1691680" y="29249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Ovale 26"/>
            <p:cNvSpPr/>
            <p:nvPr/>
          </p:nvSpPr>
          <p:spPr>
            <a:xfrm>
              <a:off x="2339752" y="306896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28" name="Gruppo 27"/>
          <p:cNvGrpSpPr/>
          <p:nvPr/>
        </p:nvGrpSpPr>
        <p:grpSpPr>
          <a:xfrm>
            <a:off x="5508104" y="404664"/>
            <a:ext cx="2731542" cy="2895600"/>
            <a:chOff x="856785" y="845127"/>
            <a:chExt cx="2731542" cy="2895600"/>
          </a:xfrm>
        </p:grpSpPr>
        <p:sp>
          <p:nvSpPr>
            <p:cNvPr id="29" name="Figura a mano libera 28"/>
            <p:cNvSpPr/>
            <p:nvPr/>
          </p:nvSpPr>
          <p:spPr>
            <a:xfrm>
              <a:off x="856785" y="845127"/>
              <a:ext cx="2731542" cy="2895600"/>
            </a:xfrm>
            <a:custGeom>
              <a:avLst/>
              <a:gdLst>
                <a:gd name="connsiteX0" fmla="*/ 265433 w 2731542"/>
                <a:gd name="connsiteY0" fmla="*/ 1219200 h 2895600"/>
                <a:gd name="connsiteX1" fmla="*/ 182306 w 2731542"/>
                <a:gd name="connsiteY1" fmla="*/ 1094509 h 2895600"/>
                <a:gd name="connsiteX2" fmla="*/ 154597 w 2731542"/>
                <a:gd name="connsiteY2" fmla="*/ 1052946 h 2895600"/>
                <a:gd name="connsiteX3" fmla="*/ 113033 w 2731542"/>
                <a:gd name="connsiteY3" fmla="*/ 969818 h 2895600"/>
                <a:gd name="connsiteX4" fmla="*/ 126888 w 2731542"/>
                <a:gd name="connsiteY4" fmla="*/ 762000 h 2895600"/>
                <a:gd name="connsiteX5" fmla="*/ 140742 w 2731542"/>
                <a:gd name="connsiteY5" fmla="*/ 720437 h 2895600"/>
                <a:gd name="connsiteX6" fmla="*/ 182306 w 2731542"/>
                <a:gd name="connsiteY6" fmla="*/ 678873 h 2895600"/>
                <a:gd name="connsiteX7" fmla="*/ 223870 w 2731542"/>
                <a:gd name="connsiteY7" fmla="*/ 651164 h 2895600"/>
                <a:gd name="connsiteX8" fmla="*/ 279288 w 2731542"/>
                <a:gd name="connsiteY8" fmla="*/ 623455 h 2895600"/>
                <a:gd name="connsiteX9" fmla="*/ 362415 w 2731542"/>
                <a:gd name="connsiteY9" fmla="*/ 568037 h 2895600"/>
                <a:gd name="connsiteX10" fmla="*/ 445542 w 2731542"/>
                <a:gd name="connsiteY10" fmla="*/ 526473 h 2895600"/>
                <a:gd name="connsiteX11" fmla="*/ 487106 w 2731542"/>
                <a:gd name="connsiteY11" fmla="*/ 484909 h 2895600"/>
                <a:gd name="connsiteX12" fmla="*/ 639506 w 2731542"/>
                <a:gd name="connsiteY12" fmla="*/ 360218 h 2895600"/>
                <a:gd name="connsiteX13" fmla="*/ 708779 w 2731542"/>
                <a:gd name="connsiteY13" fmla="*/ 263237 h 2895600"/>
                <a:gd name="connsiteX14" fmla="*/ 750342 w 2731542"/>
                <a:gd name="connsiteY14" fmla="*/ 235528 h 2895600"/>
                <a:gd name="connsiteX15" fmla="*/ 819615 w 2731542"/>
                <a:gd name="connsiteY15" fmla="*/ 166255 h 2895600"/>
                <a:gd name="connsiteX16" fmla="*/ 875033 w 2731542"/>
                <a:gd name="connsiteY16" fmla="*/ 138546 h 2895600"/>
                <a:gd name="connsiteX17" fmla="*/ 916597 w 2731542"/>
                <a:gd name="connsiteY17" fmla="*/ 96982 h 2895600"/>
                <a:gd name="connsiteX18" fmla="*/ 999724 w 2731542"/>
                <a:gd name="connsiteY18" fmla="*/ 69273 h 2895600"/>
                <a:gd name="connsiteX19" fmla="*/ 1041288 w 2731542"/>
                <a:gd name="connsiteY19" fmla="*/ 55418 h 2895600"/>
                <a:gd name="connsiteX20" fmla="*/ 1082851 w 2731542"/>
                <a:gd name="connsiteY20" fmla="*/ 27709 h 2895600"/>
                <a:gd name="connsiteX21" fmla="*/ 1152124 w 2731542"/>
                <a:gd name="connsiteY21" fmla="*/ 13855 h 2895600"/>
                <a:gd name="connsiteX22" fmla="*/ 1193688 w 2731542"/>
                <a:gd name="connsiteY22" fmla="*/ 0 h 2895600"/>
                <a:gd name="connsiteX23" fmla="*/ 1526197 w 2731542"/>
                <a:gd name="connsiteY23" fmla="*/ 13855 h 2895600"/>
                <a:gd name="connsiteX24" fmla="*/ 1609324 w 2731542"/>
                <a:gd name="connsiteY24" fmla="*/ 55418 h 2895600"/>
                <a:gd name="connsiteX25" fmla="*/ 1650888 w 2731542"/>
                <a:gd name="connsiteY25" fmla="*/ 69273 h 2895600"/>
                <a:gd name="connsiteX26" fmla="*/ 1692451 w 2731542"/>
                <a:gd name="connsiteY26" fmla="*/ 96982 h 2895600"/>
                <a:gd name="connsiteX27" fmla="*/ 1775579 w 2731542"/>
                <a:gd name="connsiteY27" fmla="*/ 138546 h 2895600"/>
                <a:gd name="connsiteX28" fmla="*/ 1817142 w 2731542"/>
                <a:gd name="connsiteY28" fmla="*/ 193964 h 2895600"/>
                <a:gd name="connsiteX29" fmla="*/ 1858706 w 2731542"/>
                <a:gd name="connsiteY29" fmla="*/ 235528 h 2895600"/>
                <a:gd name="connsiteX30" fmla="*/ 1872560 w 2731542"/>
                <a:gd name="connsiteY30" fmla="*/ 277091 h 2895600"/>
                <a:gd name="connsiteX31" fmla="*/ 1914124 w 2731542"/>
                <a:gd name="connsiteY31" fmla="*/ 304800 h 2895600"/>
                <a:gd name="connsiteX32" fmla="*/ 1955688 w 2731542"/>
                <a:gd name="connsiteY32" fmla="*/ 346364 h 2895600"/>
                <a:gd name="connsiteX33" fmla="*/ 2038815 w 2731542"/>
                <a:gd name="connsiteY33" fmla="*/ 401782 h 2895600"/>
                <a:gd name="connsiteX34" fmla="*/ 2135797 w 2731542"/>
                <a:gd name="connsiteY34" fmla="*/ 471055 h 2895600"/>
                <a:gd name="connsiteX35" fmla="*/ 2246633 w 2731542"/>
                <a:gd name="connsiteY35" fmla="*/ 526473 h 2895600"/>
                <a:gd name="connsiteX36" fmla="*/ 2288197 w 2731542"/>
                <a:gd name="connsiteY36" fmla="*/ 540328 h 2895600"/>
                <a:gd name="connsiteX37" fmla="*/ 2329760 w 2731542"/>
                <a:gd name="connsiteY37" fmla="*/ 568037 h 2895600"/>
                <a:gd name="connsiteX38" fmla="*/ 2412888 w 2731542"/>
                <a:gd name="connsiteY38" fmla="*/ 595746 h 2895600"/>
                <a:gd name="connsiteX39" fmla="*/ 2454451 w 2731542"/>
                <a:gd name="connsiteY39" fmla="*/ 623455 h 2895600"/>
                <a:gd name="connsiteX40" fmla="*/ 2551433 w 2731542"/>
                <a:gd name="connsiteY40" fmla="*/ 748146 h 2895600"/>
                <a:gd name="connsiteX41" fmla="*/ 2606851 w 2731542"/>
                <a:gd name="connsiteY41" fmla="*/ 858982 h 2895600"/>
                <a:gd name="connsiteX42" fmla="*/ 2620706 w 2731542"/>
                <a:gd name="connsiteY42" fmla="*/ 928255 h 2895600"/>
                <a:gd name="connsiteX43" fmla="*/ 2648415 w 2731542"/>
                <a:gd name="connsiteY43" fmla="*/ 983673 h 2895600"/>
                <a:gd name="connsiteX44" fmla="*/ 2620706 w 2731542"/>
                <a:gd name="connsiteY44" fmla="*/ 1496291 h 2895600"/>
                <a:gd name="connsiteX45" fmla="*/ 2592997 w 2731542"/>
                <a:gd name="connsiteY45" fmla="*/ 1565564 h 2895600"/>
                <a:gd name="connsiteX46" fmla="*/ 2634560 w 2731542"/>
                <a:gd name="connsiteY46" fmla="*/ 1925782 h 2895600"/>
                <a:gd name="connsiteX47" fmla="*/ 2662270 w 2731542"/>
                <a:gd name="connsiteY47" fmla="*/ 1953491 h 2895600"/>
                <a:gd name="connsiteX48" fmla="*/ 2703833 w 2731542"/>
                <a:gd name="connsiteY48" fmla="*/ 2050473 h 2895600"/>
                <a:gd name="connsiteX49" fmla="*/ 2731542 w 2731542"/>
                <a:gd name="connsiteY49" fmla="*/ 2133600 h 2895600"/>
                <a:gd name="connsiteX50" fmla="*/ 2717688 w 2731542"/>
                <a:gd name="connsiteY50" fmla="*/ 2272146 h 2895600"/>
                <a:gd name="connsiteX51" fmla="*/ 2676124 w 2731542"/>
                <a:gd name="connsiteY51" fmla="*/ 2369128 h 2895600"/>
                <a:gd name="connsiteX52" fmla="*/ 2648415 w 2731542"/>
                <a:gd name="connsiteY52" fmla="*/ 2410691 h 2895600"/>
                <a:gd name="connsiteX53" fmla="*/ 2634560 w 2731542"/>
                <a:gd name="connsiteY53" fmla="*/ 2452255 h 2895600"/>
                <a:gd name="connsiteX54" fmla="*/ 2482160 w 2731542"/>
                <a:gd name="connsiteY54" fmla="*/ 2576946 h 2895600"/>
                <a:gd name="connsiteX55" fmla="*/ 2399033 w 2731542"/>
                <a:gd name="connsiteY55" fmla="*/ 2618509 h 2895600"/>
                <a:gd name="connsiteX56" fmla="*/ 2357470 w 2731542"/>
                <a:gd name="connsiteY56" fmla="*/ 2646218 h 2895600"/>
                <a:gd name="connsiteX57" fmla="*/ 2315906 w 2731542"/>
                <a:gd name="connsiteY57" fmla="*/ 2660073 h 2895600"/>
                <a:gd name="connsiteX58" fmla="*/ 1567760 w 2731542"/>
                <a:gd name="connsiteY58" fmla="*/ 2673928 h 2895600"/>
                <a:gd name="connsiteX59" fmla="*/ 1498488 w 2731542"/>
                <a:gd name="connsiteY59" fmla="*/ 2701637 h 2895600"/>
                <a:gd name="connsiteX60" fmla="*/ 1276815 w 2731542"/>
                <a:gd name="connsiteY60" fmla="*/ 2729346 h 2895600"/>
                <a:gd name="connsiteX61" fmla="*/ 1193688 w 2731542"/>
                <a:gd name="connsiteY61" fmla="*/ 2757055 h 2895600"/>
                <a:gd name="connsiteX62" fmla="*/ 1013579 w 2731542"/>
                <a:gd name="connsiteY62" fmla="*/ 2784764 h 2895600"/>
                <a:gd name="connsiteX63" fmla="*/ 958160 w 2731542"/>
                <a:gd name="connsiteY63" fmla="*/ 2798618 h 2895600"/>
                <a:gd name="connsiteX64" fmla="*/ 833470 w 2731542"/>
                <a:gd name="connsiteY64" fmla="*/ 2840182 h 2895600"/>
                <a:gd name="connsiteX65" fmla="*/ 778051 w 2731542"/>
                <a:gd name="connsiteY65" fmla="*/ 2867891 h 2895600"/>
                <a:gd name="connsiteX66" fmla="*/ 708779 w 2731542"/>
                <a:gd name="connsiteY66" fmla="*/ 2881746 h 2895600"/>
                <a:gd name="connsiteX67" fmla="*/ 667215 w 2731542"/>
                <a:gd name="connsiteY67" fmla="*/ 2895600 h 2895600"/>
                <a:gd name="connsiteX68" fmla="*/ 334706 w 2731542"/>
                <a:gd name="connsiteY68" fmla="*/ 2881746 h 2895600"/>
                <a:gd name="connsiteX69" fmla="*/ 223870 w 2731542"/>
                <a:gd name="connsiteY69" fmla="*/ 2826328 h 2895600"/>
                <a:gd name="connsiteX70" fmla="*/ 99179 w 2731542"/>
                <a:gd name="connsiteY70" fmla="*/ 2729346 h 2895600"/>
                <a:gd name="connsiteX71" fmla="*/ 57615 w 2731542"/>
                <a:gd name="connsiteY71" fmla="*/ 2673928 h 2895600"/>
                <a:gd name="connsiteX72" fmla="*/ 29906 w 2731542"/>
                <a:gd name="connsiteY72" fmla="*/ 2590800 h 2895600"/>
                <a:gd name="connsiteX73" fmla="*/ 16051 w 2731542"/>
                <a:gd name="connsiteY73" fmla="*/ 2549237 h 2895600"/>
                <a:gd name="connsiteX74" fmla="*/ 29906 w 2731542"/>
                <a:gd name="connsiteY74" fmla="*/ 2258291 h 2895600"/>
                <a:gd name="connsiteX75" fmla="*/ 43760 w 2731542"/>
                <a:gd name="connsiteY75" fmla="*/ 2202873 h 2895600"/>
                <a:gd name="connsiteX76" fmla="*/ 71470 w 2731542"/>
                <a:gd name="connsiteY76" fmla="*/ 2092037 h 2895600"/>
                <a:gd name="connsiteX77" fmla="*/ 29906 w 2731542"/>
                <a:gd name="connsiteY77" fmla="*/ 1884218 h 2895600"/>
                <a:gd name="connsiteX78" fmla="*/ 16051 w 2731542"/>
                <a:gd name="connsiteY78" fmla="*/ 1842655 h 2895600"/>
                <a:gd name="connsiteX79" fmla="*/ 2197 w 2731542"/>
                <a:gd name="connsiteY79" fmla="*/ 1801091 h 2895600"/>
                <a:gd name="connsiteX80" fmla="*/ 29906 w 2731542"/>
                <a:gd name="connsiteY80" fmla="*/ 1579418 h 2895600"/>
                <a:gd name="connsiteX81" fmla="*/ 57615 w 2731542"/>
                <a:gd name="connsiteY81" fmla="*/ 1537855 h 2895600"/>
                <a:gd name="connsiteX82" fmla="*/ 71470 w 2731542"/>
                <a:gd name="connsiteY82" fmla="*/ 1496291 h 2895600"/>
                <a:gd name="connsiteX83" fmla="*/ 126888 w 2731542"/>
                <a:gd name="connsiteY83" fmla="*/ 1413164 h 2895600"/>
                <a:gd name="connsiteX84" fmla="*/ 154597 w 2731542"/>
                <a:gd name="connsiteY84" fmla="*/ 1371600 h 2895600"/>
                <a:gd name="connsiteX85" fmla="*/ 223870 w 2731542"/>
                <a:gd name="connsiteY85" fmla="*/ 1316182 h 2895600"/>
                <a:gd name="connsiteX86" fmla="*/ 251579 w 2731542"/>
                <a:gd name="connsiteY86" fmla="*/ 1274618 h 2895600"/>
                <a:gd name="connsiteX87" fmla="*/ 265433 w 2731542"/>
                <a:gd name="connsiteY87" fmla="*/ 121920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2731542" h="2895600">
                  <a:moveTo>
                    <a:pt x="265433" y="1219200"/>
                  </a:moveTo>
                  <a:cubicBezTo>
                    <a:pt x="253888" y="1189182"/>
                    <a:pt x="243707" y="1201962"/>
                    <a:pt x="182306" y="1094509"/>
                  </a:cubicBezTo>
                  <a:cubicBezTo>
                    <a:pt x="174045" y="1080052"/>
                    <a:pt x="162044" y="1067839"/>
                    <a:pt x="154597" y="1052946"/>
                  </a:cubicBezTo>
                  <a:cubicBezTo>
                    <a:pt x="97234" y="938221"/>
                    <a:pt x="192446" y="1088939"/>
                    <a:pt x="113033" y="969818"/>
                  </a:cubicBezTo>
                  <a:cubicBezTo>
                    <a:pt x="117651" y="900545"/>
                    <a:pt x="119221" y="831002"/>
                    <a:pt x="126888" y="762000"/>
                  </a:cubicBezTo>
                  <a:cubicBezTo>
                    <a:pt x="128501" y="747486"/>
                    <a:pt x="132641" y="732588"/>
                    <a:pt x="140742" y="720437"/>
                  </a:cubicBezTo>
                  <a:cubicBezTo>
                    <a:pt x="151610" y="704134"/>
                    <a:pt x="167254" y="691416"/>
                    <a:pt x="182306" y="678873"/>
                  </a:cubicBezTo>
                  <a:cubicBezTo>
                    <a:pt x="195098" y="668213"/>
                    <a:pt x="209413" y="659425"/>
                    <a:pt x="223870" y="651164"/>
                  </a:cubicBezTo>
                  <a:cubicBezTo>
                    <a:pt x="241802" y="640917"/>
                    <a:pt x="260815" y="632691"/>
                    <a:pt x="279288" y="623455"/>
                  </a:cubicBezTo>
                  <a:cubicBezTo>
                    <a:pt x="358077" y="544664"/>
                    <a:pt x="282213" y="608137"/>
                    <a:pt x="362415" y="568037"/>
                  </a:cubicBezTo>
                  <a:cubicBezTo>
                    <a:pt x="469856" y="514318"/>
                    <a:pt x="341063" y="561301"/>
                    <a:pt x="445542" y="526473"/>
                  </a:cubicBezTo>
                  <a:cubicBezTo>
                    <a:pt x="459397" y="512618"/>
                    <a:pt x="471640" y="496938"/>
                    <a:pt x="487106" y="484909"/>
                  </a:cubicBezTo>
                  <a:cubicBezTo>
                    <a:pt x="548841" y="436893"/>
                    <a:pt x="594305" y="428019"/>
                    <a:pt x="639506" y="360218"/>
                  </a:cubicBezTo>
                  <a:cubicBezTo>
                    <a:pt x="655240" y="336617"/>
                    <a:pt x="691594" y="280422"/>
                    <a:pt x="708779" y="263237"/>
                  </a:cubicBezTo>
                  <a:cubicBezTo>
                    <a:pt x="720553" y="251463"/>
                    <a:pt x="737811" y="246493"/>
                    <a:pt x="750342" y="235528"/>
                  </a:cubicBezTo>
                  <a:cubicBezTo>
                    <a:pt x="774918" y="214024"/>
                    <a:pt x="790407" y="180859"/>
                    <a:pt x="819615" y="166255"/>
                  </a:cubicBezTo>
                  <a:cubicBezTo>
                    <a:pt x="838088" y="157019"/>
                    <a:pt x="858227" y="150550"/>
                    <a:pt x="875033" y="138546"/>
                  </a:cubicBezTo>
                  <a:cubicBezTo>
                    <a:pt x="890977" y="127158"/>
                    <a:pt x="899469" y="106497"/>
                    <a:pt x="916597" y="96982"/>
                  </a:cubicBezTo>
                  <a:cubicBezTo>
                    <a:pt x="942129" y="82797"/>
                    <a:pt x="972015" y="78509"/>
                    <a:pt x="999724" y="69273"/>
                  </a:cubicBezTo>
                  <a:cubicBezTo>
                    <a:pt x="1013579" y="64655"/>
                    <a:pt x="1029137" y="63519"/>
                    <a:pt x="1041288" y="55418"/>
                  </a:cubicBezTo>
                  <a:cubicBezTo>
                    <a:pt x="1055142" y="46182"/>
                    <a:pt x="1067260" y="33555"/>
                    <a:pt x="1082851" y="27709"/>
                  </a:cubicBezTo>
                  <a:cubicBezTo>
                    <a:pt x="1104900" y="19441"/>
                    <a:pt x="1129279" y="19566"/>
                    <a:pt x="1152124" y="13855"/>
                  </a:cubicBezTo>
                  <a:cubicBezTo>
                    <a:pt x="1166292" y="10313"/>
                    <a:pt x="1179833" y="4618"/>
                    <a:pt x="1193688" y="0"/>
                  </a:cubicBezTo>
                  <a:cubicBezTo>
                    <a:pt x="1304524" y="4618"/>
                    <a:pt x="1415568" y="5660"/>
                    <a:pt x="1526197" y="13855"/>
                  </a:cubicBezTo>
                  <a:cubicBezTo>
                    <a:pt x="1567077" y="16883"/>
                    <a:pt x="1574399" y="37956"/>
                    <a:pt x="1609324" y="55418"/>
                  </a:cubicBezTo>
                  <a:cubicBezTo>
                    <a:pt x="1622386" y="61949"/>
                    <a:pt x="1637826" y="62742"/>
                    <a:pt x="1650888" y="69273"/>
                  </a:cubicBezTo>
                  <a:cubicBezTo>
                    <a:pt x="1665781" y="76720"/>
                    <a:pt x="1677558" y="89535"/>
                    <a:pt x="1692451" y="96982"/>
                  </a:cubicBezTo>
                  <a:cubicBezTo>
                    <a:pt x="1807176" y="154345"/>
                    <a:pt x="1656458" y="59133"/>
                    <a:pt x="1775579" y="138546"/>
                  </a:cubicBezTo>
                  <a:cubicBezTo>
                    <a:pt x="1789433" y="157019"/>
                    <a:pt x="1802115" y="176432"/>
                    <a:pt x="1817142" y="193964"/>
                  </a:cubicBezTo>
                  <a:cubicBezTo>
                    <a:pt x="1829893" y="208840"/>
                    <a:pt x="1847838" y="219225"/>
                    <a:pt x="1858706" y="235528"/>
                  </a:cubicBezTo>
                  <a:cubicBezTo>
                    <a:pt x="1866807" y="247679"/>
                    <a:pt x="1863437" y="265687"/>
                    <a:pt x="1872560" y="277091"/>
                  </a:cubicBezTo>
                  <a:cubicBezTo>
                    <a:pt x="1882962" y="290093"/>
                    <a:pt x="1901332" y="294140"/>
                    <a:pt x="1914124" y="304800"/>
                  </a:cubicBezTo>
                  <a:cubicBezTo>
                    <a:pt x="1929176" y="317343"/>
                    <a:pt x="1940222" y="334335"/>
                    <a:pt x="1955688" y="346364"/>
                  </a:cubicBezTo>
                  <a:cubicBezTo>
                    <a:pt x="1981975" y="366810"/>
                    <a:pt x="2012173" y="381801"/>
                    <a:pt x="2038815" y="401782"/>
                  </a:cubicBezTo>
                  <a:cubicBezTo>
                    <a:pt x="2057614" y="415882"/>
                    <a:pt x="2111032" y="457547"/>
                    <a:pt x="2135797" y="471055"/>
                  </a:cubicBezTo>
                  <a:cubicBezTo>
                    <a:pt x="2172060" y="490834"/>
                    <a:pt x="2207447" y="513411"/>
                    <a:pt x="2246633" y="526473"/>
                  </a:cubicBezTo>
                  <a:cubicBezTo>
                    <a:pt x="2260488" y="531091"/>
                    <a:pt x="2275135" y="533797"/>
                    <a:pt x="2288197" y="540328"/>
                  </a:cubicBezTo>
                  <a:cubicBezTo>
                    <a:pt x="2303090" y="547775"/>
                    <a:pt x="2314544" y="561274"/>
                    <a:pt x="2329760" y="568037"/>
                  </a:cubicBezTo>
                  <a:cubicBezTo>
                    <a:pt x="2356451" y="579900"/>
                    <a:pt x="2388585" y="579544"/>
                    <a:pt x="2412888" y="595746"/>
                  </a:cubicBezTo>
                  <a:cubicBezTo>
                    <a:pt x="2426742" y="604982"/>
                    <a:pt x="2441659" y="612795"/>
                    <a:pt x="2454451" y="623455"/>
                  </a:cubicBezTo>
                  <a:cubicBezTo>
                    <a:pt x="2493550" y="656037"/>
                    <a:pt x="2529362" y="704005"/>
                    <a:pt x="2551433" y="748146"/>
                  </a:cubicBezTo>
                  <a:lnTo>
                    <a:pt x="2606851" y="858982"/>
                  </a:lnTo>
                  <a:cubicBezTo>
                    <a:pt x="2611469" y="882073"/>
                    <a:pt x="2613259" y="905915"/>
                    <a:pt x="2620706" y="928255"/>
                  </a:cubicBezTo>
                  <a:cubicBezTo>
                    <a:pt x="2627237" y="947848"/>
                    <a:pt x="2647857" y="963027"/>
                    <a:pt x="2648415" y="983673"/>
                  </a:cubicBezTo>
                  <a:cubicBezTo>
                    <a:pt x="2649062" y="1007598"/>
                    <a:pt x="2669655" y="1349441"/>
                    <a:pt x="2620706" y="1496291"/>
                  </a:cubicBezTo>
                  <a:cubicBezTo>
                    <a:pt x="2612842" y="1519885"/>
                    <a:pt x="2602233" y="1542473"/>
                    <a:pt x="2592997" y="1565564"/>
                  </a:cubicBezTo>
                  <a:cubicBezTo>
                    <a:pt x="2601212" y="1754514"/>
                    <a:pt x="2548873" y="1818675"/>
                    <a:pt x="2634560" y="1925782"/>
                  </a:cubicBezTo>
                  <a:cubicBezTo>
                    <a:pt x="2642720" y="1935982"/>
                    <a:pt x="2653033" y="1944255"/>
                    <a:pt x="2662270" y="1953491"/>
                  </a:cubicBezTo>
                  <a:cubicBezTo>
                    <a:pt x="2706859" y="2087266"/>
                    <a:pt x="2635363" y="1879297"/>
                    <a:pt x="2703833" y="2050473"/>
                  </a:cubicBezTo>
                  <a:cubicBezTo>
                    <a:pt x="2714681" y="2077592"/>
                    <a:pt x="2731542" y="2133600"/>
                    <a:pt x="2731542" y="2133600"/>
                  </a:cubicBezTo>
                  <a:cubicBezTo>
                    <a:pt x="2726924" y="2179782"/>
                    <a:pt x="2724745" y="2226273"/>
                    <a:pt x="2717688" y="2272146"/>
                  </a:cubicBezTo>
                  <a:cubicBezTo>
                    <a:pt x="2713598" y="2298730"/>
                    <a:pt x="2687316" y="2349541"/>
                    <a:pt x="2676124" y="2369128"/>
                  </a:cubicBezTo>
                  <a:cubicBezTo>
                    <a:pt x="2667863" y="2383585"/>
                    <a:pt x="2655862" y="2395798"/>
                    <a:pt x="2648415" y="2410691"/>
                  </a:cubicBezTo>
                  <a:cubicBezTo>
                    <a:pt x="2641884" y="2423753"/>
                    <a:pt x="2643322" y="2440572"/>
                    <a:pt x="2634560" y="2452255"/>
                  </a:cubicBezTo>
                  <a:cubicBezTo>
                    <a:pt x="2588148" y="2514139"/>
                    <a:pt x="2545132" y="2534965"/>
                    <a:pt x="2482160" y="2576946"/>
                  </a:cubicBezTo>
                  <a:cubicBezTo>
                    <a:pt x="2428444" y="2612757"/>
                    <a:pt x="2456395" y="2599389"/>
                    <a:pt x="2399033" y="2618509"/>
                  </a:cubicBezTo>
                  <a:cubicBezTo>
                    <a:pt x="2385179" y="2627745"/>
                    <a:pt x="2372363" y="2638771"/>
                    <a:pt x="2357470" y="2646218"/>
                  </a:cubicBezTo>
                  <a:cubicBezTo>
                    <a:pt x="2344408" y="2652749"/>
                    <a:pt x="2330501" y="2659561"/>
                    <a:pt x="2315906" y="2660073"/>
                  </a:cubicBezTo>
                  <a:cubicBezTo>
                    <a:pt x="2066635" y="2668820"/>
                    <a:pt x="1817142" y="2669310"/>
                    <a:pt x="1567760" y="2673928"/>
                  </a:cubicBezTo>
                  <a:cubicBezTo>
                    <a:pt x="1544669" y="2683164"/>
                    <a:pt x="1522874" y="2696760"/>
                    <a:pt x="1498488" y="2701637"/>
                  </a:cubicBezTo>
                  <a:cubicBezTo>
                    <a:pt x="1353943" y="2730546"/>
                    <a:pt x="1392436" y="2700440"/>
                    <a:pt x="1276815" y="2729346"/>
                  </a:cubicBezTo>
                  <a:cubicBezTo>
                    <a:pt x="1248479" y="2736430"/>
                    <a:pt x="1222670" y="2753432"/>
                    <a:pt x="1193688" y="2757055"/>
                  </a:cubicBezTo>
                  <a:cubicBezTo>
                    <a:pt x="1097697" y="2769053"/>
                    <a:pt x="1095194" y="2766627"/>
                    <a:pt x="1013579" y="2784764"/>
                  </a:cubicBezTo>
                  <a:cubicBezTo>
                    <a:pt x="994991" y="2788895"/>
                    <a:pt x="976224" y="2792597"/>
                    <a:pt x="958160" y="2798618"/>
                  </a:cubicBezTo>
                  <a:cubicBezTo>
                    <a:pt x="801642" y="2850791"/>
                    <a:pt x="966278" y="2806981"/>
                    <a:pt x="833470" y="2840182"/>
                  </a:cubicBezTo>
                  <a:cubicBezTo>
                    <a:pt x="814997" y="2849418"/>
                    <a:pt x="797644" y="2861360"/>
                    <a:pt x="778051" y="2867891"/>
                  </a:cubicBezTo>
                  <a:cubicBezTo>
                    <a:pt x="755711" y="2875338"/>
                    <a:pt x="731624" y="2876035"/>
                    <a:pt x="708779" y="2881746"/>
                  </a:cubicBezTo>
                  <a:cubicBezTo>
                    <a:pt x="694611" y="2885288"/>
                    <a:pt x="681070" y="2890982"/>
                    <a:pt x="667215" y="2895600"/>
                  </a:cubicBezTo>
                  <a:cubicBezTo>
                    <a:pt x="556379" y="2890982"/>
                    <a:pt x="445357" y="2889650"/>
                    <a:pt x="334706" y="2881746"/>
                  </a:cubicBezTo>
                  <a:cubicBezTo>
                    <a:pt x="274362" y="2877436"/>
                    <a:pt x="273329" y="2860949"/>
                    <a:pt x="223870" y="2826328"/>
                  </a:cubicBezTo>
                  <a:cubicBezTo>
                    <a:pt x="156863" y="2779423"/>
                    <a:pt x="145215" y="2783054"/>
                    <a:pt x="99179" y="2729346"/>
                  </a:cubicBezTo>
                  <a:cubicBezTo>
                    <a:pt x="84152" y="2711814"/>
                    <a:pt x="71470" y="2692401"/>
                    <a:pt x="57615" y="2673928"/>
                  </a:cubicBezTo>
                  <a:lnTo>
                    <a:pt x="29906" y="2590800"/>
                  </a:lnTo>
                  <a:lnTo>
                    <a:pt x="16051" y="2549237"/>
                  </a:lnTo>
                  <a:cubicBezTo>
                    <a:pt x="20669" y="2452255"/>
                    <a:pt x="22163" y="2355074"/>
                    <a:pt x="29906" y="2258291"/>
                  </a:cubicBezTo>
                  <a:cubicBezTo>
                    <a:pt x="31424" y="2239310"/>
                    <a:pt x="39629" y="2221461"/>
                    <a:pt x="43760" y="2202873"/>
                  </a:cubicBezTo>
                  <a:cubicBezTo>
                    <a:pt x="66050" y="2102569"/>
                    <a:pt x="46713" y="2166303"/>
                    <a:pt x="71470" y="2092037"/>
                  </a:cubicBezTo>
                  <a:cubicBezTo>
                    <a:pt x="54390" y="1938322"/>
                    <a:pt x="70839" y="2007016"/>
                    <a:pt x="29906" y="1884218"/>
                  </a:cubicBezTo>
                  <a:lnTo>
                    <a:pt x="16051" y="1842655"/>
                  </a:lnTo>
                  <a:lnTo>
                    <a:pt x="2197" y="1801091"/>
                  </a:lnTo>
                  <a:cubicBezTo>
                    <a:pt x="4842" y="1766707"/>
                    <a:pt x="0" y="1639230"/>
                    <a:pt x="29906" y="1579418"/>
                  </a:cubicBezTo>
                  <a:cubicBezTo>
                    <a:pt x="37353" y="1564525"/>
                    <a:pt x="50168" y="1552748"/>
                    <a:pt x="57615" y="1537855"/>
                  </a:cubicBezTo>
                  <a:cubicBezTo>
                    <a:pt x="64146" y="1524793"/>
                    <a:pt x="64378" y="1509057"/>
                    <a:pt x="71470" y="1496291"/>
                  </a:cubicBezTo>
                  <a:cubicBezTo>
                    <a:pt x="87643" y="1467180"/>
                    <a:pt x="108415" y="1440873"/>
                    <a:pt x="126888" y="1413164"/>
                  </a:cubicBezTo>
                  <a:cubicBezTo>
                    <a:pt x="136124" y="1399309"/>
                    <a:pt x="140742" y="1380836"/>
                    <a:pt x="154597" y="1371600"/>
                  </a:cubicBezTo>
                  <a:cubicBezTo>
                    <a:pt x="185455" y="1351028"/>
                    <a:pt x="201310" y="1344382"/>
                    <a:pt x="223870" y="1316182"/>
                  </a:cubicBezTo>
                  <a:cubicBezTo>
                    <a:pt x="234272" y="1303180"/>
                    <a:pt x="248313" y="1290946"/>
                    <a:pt x="251579" y="1274618"/>
                  </a:cubicBezTo>
                  <a:cubicBezTo>
                    <a:pt x="257919" y="1242919"/>
                    <a:pt x="276978" y="1249218"/>
                    <a:pt x="265433" y="1219200"/>
                  </a:cubicBezTo>
                  <a:close/>
                </a:path>
              </a:pathLst>
            </a:custGeom>
          </p:spPr>
          <p:style>
            <a:lnRef idx="2">
              <a:schemeClr val="accent5"/>
            </a:lnRef>
            <a:fillRef idx="1">
              <a:schemeClr val="lt1"/>
            </a:fillRef>
            <a:effectRef idx="0">
              <a:schemeClr val="accent5"/>
            </a:effectRef>
            <a:fontRef idx="minor">
              <a:schemeClr val="dk1"/>
            </a:fontRef>
          </p:style>
          <p:txBody>
            <a:bodyPr rtlCol="0" anchor="ctr"/>
            <a:lstStyle/>
            <a:p>
              <a:pPr algn="ctr"/>
              <a:endParaRPr lang="it-IT"/>
            </a:p>
          </p:txBody>
        </p:sp>
        <p:sp>
          <p:nvSpPr>
            <p:cNvPr id="30" name="Ovale 29"/>
            <p:cNvSpPr/>
            <p:nvPr/>
          </p:nvSpPr>
          <p:spPr>
            <a:xfrm>
              <a:off x="1835696" y="134076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Ovale 30"/>
            <p:cNvSpPr/>
            <p:nvPr/>
          </p:nvSpPr>
          <p:spPr>
            <a:xfrm>
              <a:off x="2411760" y="119675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Ovale 31"/>
            <p:cNvSpPr/>
            <p:nvPr/>
          </p:nvSpPr>
          <p:spPr>
            <a:xfrm>
              <a:off x="2555776" y="206084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Ovale 32"/>
            <p:cNvSpPr/>
            <p:nvPr/>
          </p:nvSpPr>
          <p:spPr>
            <a:xfrm>
              <a:off x="1403648" y="198884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Ovale 33"/>
            <p:cNvSpPr/>
            <p:nvPr/>
          </p:nvSpPr>
          <p:spPr>
            <a:xfrm>
              <a:off x="2555776" y="155679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 name="Ovale 34"/>
            <p:cNvSpPr/>
            <p:nvPr/>
          </p:nvSpPr>
          <p:spPr>
            <a:xfrm>
              <a:off x="2051720" y="242088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Ovale 35"/>
            <p:cNvSpPr/>
            <p:nvPr/>
          </p:nvSpPr>
          <p:spPr>
            <a:xfrm>
              <a:off x="2987824" y="1772816"/>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Ovale 36"/>
            <p:cNvSpPr/>
            <p:nvPr/>
          </p:nvSpPr>
          <p:spPr>
            <a:xfrm>
              <a:off x="2915816" y="278092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Ovale 37"/>
            <p:cNvSpPr/>
            <p:nvPr/>
          </p:nvSpPr>
          <p:spPr>
            <a:xfrm>
              <a:off x="1691680" y="29249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9" name="Ovale 38"/>
            <p:cNvSpPr/>
            <p:nvPr/>
          </p:nvSpPr>
          <p:spPr>
            <a:xfrm>
              <a:off x="2339752" y="306896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40" name="Ovale 39"/>
          <p:cNvSpPr/>
          <p:nvPr/>
        </p:nvSpPr>
        <p:spPr>
          <a:xfrm>
            <a:off x="1115616" y="2636912"/>
            <a:ext cx="144016" cy="14401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p>
        </p:txBody>
      </p:sp>
      <p:sp>
        <p:nvSpPr>
          <p:cNvPr id="41" name="Ovale 40"/>
          <p:cNvSpPr/>
          <p:nvPr/>
        </p:nvSpPr>
        <p:spPr>
          <a:xfrm>
            <a:off x="5868144" y="227687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2" name="Ovale 41"/>
          <p:cNvSpPr/>
          <p:nvPr/>
        </p:nvSpPr>
        <p:spPr>
          <a:xfrm>
            <a:off x="3779912" y="544522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4" name="Connettore 1 43"/>
          <p:cNvCxnSpPr>
            <a:stCxn id="41" idx="7"/>
            <a:endCxn id="33" idx="4"/>
          </p:cNvCxnSpPr>
          <p:nvPr/>
        </p:nvCxnSpPr>
        <p:spPr>
          <a:xfrm flipV="1">
            <a:off x="5991069" y="1692393"/>
            <a:ext cx="135906" cy="60557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Connettore 1 45"/>
          <p:cNvCxnSpPr>
            <a:stCxn id="41" idx="7"/>
          </p:cNvCxnSpPr>
          <p:nvPr/>
        </p:nvCxnSpPr>
        <p:spPr>
          <a:xfrm flipV="1">
            <a:off x="5991069" y="1268760"/>
            <a:ext cx="1173219" cy="1029203"/>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Connettore 1 47"/>
          <p:cNvCxnSpPr>
            <a:endCxn id="37" idx="2"/>
          </p:cNvCxnSpPr>
          <p:nvPr/>
        </p:nvCxnSpPr>
        <p:spPr>
          <a:xfrm>
            <a:off x="6084168" y="2348880"/>
            <a:ext cx="1482967" cy="63593"/>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Connettore 1 49"/>
          <p:cNvCxnSpPr>
            <a:endCxn id="35" idx="3"/>
          </p:cNvCxnSpPr>
          <p:nvPr/>
        </p:nvCxnSpPr>
        <p:spPr>
          <a:xfrm flipV="1">
            <a:off x="6084168" y="2103350"/>
            <a:ext cx="639962" cy="173522"/>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Connettore 1 51"/>
          <p:cNvCxnSpPr>
            <a:stCxn id="41" idx="6"/>
            <a:endCxn id="38" idx="1"/>
          </p:cNvCxnSpPr>
          <p:nvPr/>
        </p:nvCxnSpPr>
        <p:spPr>
          <a:xfrm>
            <a:off x="6012160" y="2348880"/>
            <a:ext cx="351930" cy="156692"/>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Connettore 2 53"/>
          <p:cNvCxnSpPr>
            <a:stCxn id="42" idx="2"/>
          </p:cNvCxnSpPr>
          <p:nvPr/>
        </p:nvCxnSpPr>
        <p:spPr>
          <a:xfrm flipH="1" flipV="1">
            <a:off x="2915816" y="5373216"/>
            <a:ext cx="864096" cy="14401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55" name="Rettangolo 54"/>
          <p:cNvSpPr/>
          <p:nvPr/>
        </p:nvSpPr>
        <p:spPr>
          <a:xfrm>
            <a:off x="611560" y="260648"/>
            <a:ext cx="2016224" cy="400110"/>
          </a:xfrm>
          <a:prstGeom prst="rect">
            <a:avLst/>
          </a:prstGeom>
        </p:spPr>
        <p:txBody>
          <a:bodyPr wrap="square">
            <a:spAutoFit/>
          </a:bodyPr>
          <a:lstStyle/>
          <a:p>
            <a:r>
              <a:rPr lang="it-IT" sz="2000" dirty="0" smtClean="0"/>
              <a:t>Uomo estetico</a:t>
            </a:r>
          </a:p>
        </p:txBody>
      </p:sp>
      <p:sp>
        <p:nvSpPr>
          <p:cNvPr id="56" name="Rettangolo 55"/>
          <p:cNvSpPr/>
          <p:nvPr/>
        </p:nvSpPr>
        <p:spPr>
          <a:xfrm>
            <a:off x="6876256" y="3284984"/>
            <a:ext cx="2016224" cy="400110"/>
          </a:xfrm>
          <a:prstGeom prst="rect">
            <a:avLst/>
          </a:prstGeom>
        </p:spPr>
        <p:txBody>
          <a:bodyPr wrap="square">
            <a:spAutoFit/>
          </a:bodyPr>
          <a:lstStyle/>
          <a:p>
            <a:r>
              <a:rPr lang="it-IT" sz="2000" dirty="0" smtClean="0"/>
              <a:t>Uomo etico</a:t>
            </a:r>
          </a:p>
        </p:txBody>
      </p:sp>
      <p:sp>
        <p:nvSpPr>
          <p:cNvPr id="57" name="Rettangolo 56"/>
          <p:cNvSpPr/>
          <p:nvPr/>
        </p:nvSpPr>
        <p:spPr>
          <a:xfrm>
            <a:off x="6300192" y="5733256"/>
            <a:ext cx="2016224" cy="400110"/>
          </a:xfrm>
          <a:prstGeom prst="rect">
            <a:avLst/>
          </a:prstGeom>
        </p:spPr>
        <p:txBody>
          <a:bodyPr wrap="square">
            <a:spAutoFit/>
          </a:bodyPr>
          <a:lstStyle/>
          <a:p>
            <a:r>
              <a:rPr lang="it-IT" sz="2000" dirty="0" smtClean="0"/>
              <a:t>Uomo religioso</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domanda fondamentale</a:t>
            </a:r>
            <a:endParaRPr lang="it-IT" dirty="0"/>
          </a:p>
        </p:txBody>
      </p:sp>
      <p:sp>
        <p:nvSpPr>
          <p:cNvPr id="5" name="CasellaDiTesto 4"/>
          <p:cNvSpPr txBox="1"/>
          <p:nvPr/>
        </p:nvSpPr>
        <p:spPr>
          <a:xfrm>
            <a:off x="539552" y="1844824"/>
            <a:ext cx="8136904" cy="2554545"/>
          </a:xfrm>
          <a:prstGeom prst="rect">
            <a:avLst/>
          </a:prstGeom>
          <a:noFill/>
        </p:spPr>
        <p:txBody>
          <a:bodyPr wrap="square" rtlCol="0">
            <a:spAutoFit/>
          </a:bodyPr>
          <a:lstStyle/>
          <a:p>
            <a:pPr algn="ctr"/>
            <a:r>
              <a:rPr lang="it-IT" sz="3200" b="1" dirty="0" smtClean="0">
                <a:effectLst>
                  <a:outerShdw blurRad="38100" dist="38100" dir="2700000" algn="tl">
                    <a:srgbClr val="000000">
                      <a:alpha val="43137"/>
                    </a:srgbClr>
                  </a:outerShdw>
                </a:effectLst>
              </a:rPr>
              <a:t>Che cosa significa esistere?</a:t>
            </a:r>
          </a:p>
          <a:p>
            <a:pPr algn="ctr"/>
            <a:endParaRPr lang="it-IT" sz="3200" b="1" dirty="0" smtClean="0">
              <a:effectLst>
                <a:outerShdw blurRad="38100" dist="38100" dir="2700000" algn="tl">
                  <a:srgbClr val="000000">
                    <a:alpha val="43137"/>
                  </a:srgbClr>
                </a:outerShdw>
              </a:effectLst>
            </a:endParaRPr>
          </a:p>
          <a:p>
            <a:pPr>
              <a:buFont typeface="Arial" pitchFamily="34" charset="0"/>
              <a:buChar char="•"/>
            </a:pPr>
            <a:r>
              <a:rPr lang="it-IT" sz="3200" dirty="0" smtClean="0"/>
              <a:t> è la domanda più importante che possiamo e dobbiamo porci</a:t>
            </a:r>
          </a:p>
          <a:p>
            <a:pPr>
              <a:buFont typeface="Arial" pitchFamily="34" charset="0"/>
              <a:buChar char="•"/>
            </a:pPr>
            <a:r>
              <a:rPr lang="it-IT" sz="3200" dirty="0" smtClean="0"/>
              <a:t> non è una domanda astratta</a:t>
            </a:r>
          </a:p>
        </p:txBody>
      </p:sp>
      <p:sp>
        <p:nvSpPr>
          <p:cNvPr id="6" name="CasellaDiTesto 5"/>
          <p:cNvSpPr txBox="1"/>
          <p:nvPr/>
        </p:nvSpPr>
        <p:spPr>
          <a:xfrm>
            <a:off x="1691680" y="4941168"/>
            <a:ext cx="6120680" cy="107721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sz="3200" dirty="0" smtClean="0"/>
              <a:t>Dobbiamo </a:t>
            </a:r>
            <a:r>
              <a:rPr lang="it-IT" sz="3200" b="1" dirty="0" smtClean="0">
                <a:solidFill>
                  <a:srgbClr val="FF0000"/>
                </a:solidFill>
              </a:rPr>
              <a:t>SCEGLIERE</a:t>
            </a:r>
            <a:r>
              <a:rPr lang="it-IT" sz="3200" dirty="0" smtClean="0"/>
              <a:t> chi</a:t>
            </a:r>
          </a:p>
          <a:p>
            <a:pPr algn="ctr"/>
            <a:r>
              <a:rPr lang="it-IT" sz="3200" dirty="0"/>
              <a:t>v</a:t>
            </a:r>
            <a:r>
              <a:rPr lang="it-IT" sz="3200" dirty="0" smtClean="0"/>
              <a:t>ogliamo essere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2928926" y="1142984"/>
            <a:ext cx="3312368"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it-IT" sz="3200" dirty="0" smtClean="0"/>
              <a:t>Il Singolo uomo è </a:t>
            </a:r>
          </a:p>
          <a:p>
            <a:pPr algn="ctr"/>
            <a:r>
              <a:rPr lang="it-IT" sz="3200" dirty="0" smtClean="0"/>
              <a:t>unico e irripetibile</a:t>
            </a:r>
          </a:p>
        </p:txBody>
      </p:sp>
      <p:sp>
        <p:nvSpPr>
          <p:cNvPr id="15" name="CasellaDiTesto 14"/>
          <p:cNvSpPr txBox="1"/>
          <p:nvPr/>
        </p:nvSpPr>
        <p:spPr>
          <a:xfrm>
            <a:off x="2857488" y="3286124"/>
            <a:ext cx="5256584" cy="206210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it-IT" sz="3200" dirty="0" smtClean="0"/>
              <a:t>Per </a:t>
            </a:r>
            <a:r>
              <a:rPr lang="it-IT" sz="3200" dirty="0" err="1" smtClean="0"/>
              <a:t>Hegel</a:t>
            </a:r>
            <a:r>
              <a:rPr lang="it-IT" sz="3200" dirty="0" smtClean="0"/>
              <a:t> l’individuo singolo non ha significato; è la totalità, il genere, a dare senso all’individuo</a:t>
            </a:r>
          </a:p>
        </p:txBody>
      </p:sp>
      <p:pic>
        <p:nvPicPr>
          <p:cNvPr id="17" name="Picture 2" descr="Risultati immagini per kierkegaard"/>
          <p:cNvPicPr>
            <a:picLocks noChangeAspect="1" noChangeArrowheads="1"/>
          </p:cNvPicPr>
          <p:nvPr/>
        </p:nvPicPr>
        <p:blipFill>
          <a:blip r:embed="rId2" cstate="print"/>
          <a:srcRect/>
          <a:stretch>
            <a:fillRect/>
          </a:stretch>
        </p:blipFill>
        <p:spPr bwMode="auto">
          <a:xfrm>
            <a:off x="6572264" y="1071546"/>
            <a:ext cx="2090762" cy="13109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1746" name="Picture 2" descr="Visualizza immagine di origine"/>
          <p:cNvPicPr>
            <a:picLocks noChangeAspect="1" noChangeArrowheads="1"/>
          </p:cNvPicPr>
          <p:nvPr/>
        </p:nvPicPr>
        <p:blipFill>
          <a:blip r:embed="rId3" cstate="print"/>
          <a:srcRect/>
          <a:stretch>
            <a:fillRect/>
          </a:stretch>
        </p:blipFill>
        <p:spPr bwMode="auto">
          <a:xfrm>
            <a:off x="928662" y="3214686"/>
            <a:ext cx="1768734" cy="223517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bg/>
                                          </p:spTgt>
                                        </p:tgtEl>
                                        <p:attrNameLst>
                                          <p:attrName>style.visibility</p:attrName>
                                        </p:attrNameLst>
                                      </p:cBhvr>
                                      <p:to>
                                        <p:strVal val="visible"/>
                                      </p:to>
                                    </p:set>
                                    <p:animEffect transition="in" filter="fade">
                                      <p:cBhvr>
                                        <p:cTn id="7" dur="2000"/>
                                        <p:tgtEl>
                                          <p:spTgt spid="1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xEl>
                                              <p:pRg st="0" end="0"/>
                                            </p:txEl>
                                          </p:spTgt>
                                        </p:tgtEl>
                                        <p:attrNameLst>
                                          <p:attrName>style.visibility</p:attrName>
                                        </p:attrNameLst>
                                      </p:cBhvr>
                                      <p:to>
                                        <p:strVal val="visible"/>
                                      </p:to>
                                    </p:set>
                                    <p:animEffect transition="in" filter="fade">
                                      <p:cBhvr>
                                        <p:cTn id="10" dur="20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3707904" y="1628800"/>
            <a:ext cx="1368152"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it-IT" sz="3200" dirty="0" smtClean="0"/>
              <a:t>SCELTA</a:t>
            </a:r>
          </a:p>
        </p:txBody>
      </p:sp>
      <p:sp>
        <p:nvSpPr>
          <p:cNvPr id="4" name="CasellaDiTesto 3"/>
          <p:cNvSpPr txBox="1"/>
          <p:nvPr/>
        </p:nvSpPr>
        <p:spPr>
          <a:xfrm>
            <a:off x="539552" y="2564904"/>
            <a:ext cx="1512168" cy="584775"/>
          </a:xfrm>
          <a:prstGeom prst="rect">
            <a:avLst/>
          </a:prstGeom>
          <a:noFill/>
        </p:spPr>
        <p:txBody>
          <a:bodyPr wrap="square" rtlCol="0">
            <a:spAutoFit/>
          </a:bodyPr>
          <a:lstStyle/>
          <a:p>
            <a:pPr algn="just"/>
            <a:r>
              <a:rPr lang="it-IT" sz="3200" dirty="0" smtClean="0"/>
              <a:t>LIBERA</a:t>
            </a:r>
          </a:p>
        </p:txBody>
      </p:sp>
      <p:sp>
        <p:nvSpPr>
          <p:cNvPr id="5" name="CasellaDiTesto 4"/>
          <p:cNvSpPr txBox="1"/>
          <p:nvPr/>
        </p:nvSpPr>
        <p:spPr>
          <a:xfrm>
            <a:off x="1285852" y="214290"/>
            <a:ext cx="3312368"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it-IT" sz="3200" dirty="0" smtClean="0"/>
              <a:t>Il Singolo uomo è </a:t>
            </a:r>
          </a:p>
          <a:p>
            <a:pPr algn="ctr"/>
            <a:r>
              <a:rPr lang="it-IT" sz="3200" dirty="0" smtClean="0"/>
              <a:t>unico e irripetibile</a:t>
            </a:r>
          </a:p>
        </p:txBody>
      </p:sp>
      <p:sp>
        <p:nvSpPr>
          <p:cNvPr id="6" name="CasellaDiTesto 5"/>
          <p:cNvSpPr txBox="1"/>
          <p:nvPr/>
        </p:nvSpPr>
        <p:spPr>
          <a:xfrm>
            <a:off x="1691680" y="3789040"/>
            <a:ext cx="2664296" cy="584775"/>
          </a:xfrm>
          <a:prstGeom prst="rect">
            <a:avLst/>
          </a:prstGeom>
          <a:noFill/>
        </p:spPr>
        <p:txBody>
          <a:bodyPr wrap="square" rtlCol="0">
            <a:spAutoFit/>
          </a:bodyPr>
          <a:lstStyle/>
          <a:p>
            <a:pPr algn="just"/>
            <a:r>
              <a:rPr lang="it-IT" sz="3200" dirty="0" smtClean="0"/>
              <a:t>POSSIBILITA’</a:t>
            </a:r>
          </a:p>
        </p:txBody>
      </p:sp>
      <p:sp>
        <p:nvSpPr>
          <p:cNvPr id="7" name="CasellaDiTesto 6"/>
          <p:cNvSpPr txBox="1"/>
          <p:nvPr/>
        </p:nvSpPr>
        <p:spPr>
          <a:xfrm>
            <a:off x="6084168" y="4149080"/>
            <a:ext cx="1728192" cy="584775"/>
          </a:xfrm>
          <a:prstGeom prst="rect">
            <a:avLst/>
          </a:prstGeom>
          <a:noFill/>
        </p:spPr>
        <p:txBody>
          <a:bodyPr wrap="square" rtlCol="0">
            <a:spAutoFit/>
          </a:bodyPr>
          <a:lstStyle/>
          <a:p>
            <a:pPr algn="just"/>
            <a:r>
              <a:rPr lang="it-IT" sz="3200" dirty="0" smtClean="0"/>
              <a:t>AUT-AUT</a:t>
            </a:r>
          </a:p>
        </p:txBody>
      </p:sp>
      <p:sp>
        <p:nvSpPr>
          <p:cNvPr id="8" name="CasellaDiTesto 7"/>
          <p:cNvSpPr txBox="1"/>
          <p:nvPr/>
        </p:nvSpPr>
        <p:spPr>
          <a:xfrm>
            <a:off x="6516216" y="2204864"/>
            <a:ext cx="2232248" cy="584775"/>
          </a:xfrm>
          <a:prstGeom prst="rect">
            <a:avLst/>
          </a:prstGeom>
          <a:noFill/>
        </p:spPr>
        <p:txBody>
          <a:bodyPr wrap="square" rtlCol="0">
            <a:spAutoFit/>
          </a:bodyPr>
          <a:lstStyle/>
          <a:p>
            <a:pPr algn="just"/>
            <a:r>
              <a:rPr lang="it-IT" sz="3200" dirty="0" smtClean="0"/>
              <a:t>INEVITABILE</a:t>
            </a:r>
          </a:p>
        </p:txBody>
      </p:sp>
      <p:sp>
        <p:nvSpPr>
          <p:cNvPr id="10" name="CasellaDiTesto 9"/>
          <p:cNvSpPr txBox="1"/>
          <p:nvPr/>
        </p:nvSpPr>
        <p:spPr>
          <a:xfrm>
            <a:off x="467544" y="4365104"/>
            <a:ext cx="4536504" cy="1200329"/>
          </a:xfrm>
          <a:prstGeom prst="rect">
            <a:avLst/>
          </a:prstGeom>
          <a:noFill/>
        </p:spPr>
        <p:txBody>
          <a:bodyPr wrap="square" rtlCol="0">
            <a:spAutoFit/>
          </a:bodyPr>
          <a:lstStyle/>
          <a:p>
            <a:pPr algn="just">
              <a:buFontTx/>
              <a:buChar char="-"/>
            </a:pPr>
            <a:r>
              <a:rPr lang="it-IT" sz="2400" dirty="0" smtClean="0"/>
              <a:t>Infinite</a:t>
            </a:r>
          </a:p>
          <a:p>
            <a:pPr algn="just">
              <a:buFontTx/>
              <a:buChar char="-"/>
            </a:pPr>
            <a:r>
              <a:rPr lang="it-IT" sz="2400" dirty="0"/>
              <a:t> </a:t>
            </a:r>
            <a:r>
              <a:rPr lang="it-IT" sz="2400" dirty="0" smtClean="0"/>
              <a:t>possibilità dell’errore, dell’annul-lamento di sé, della perdizione</a:t>
            </a:r>
          </a:p>
        </p:txBody>
      </p:sp>
      <p:sp>
        <p:nvSpPr>
          <p:cNvPr id="11" name="CasellaDiTesto 10"/>
          <p:cNvSpPr txBox="1"/>
          <p:nvPr/>
        </p:nvSpPr>
        <p:spPr>
          <a:xfrm>
            <a:off x="5940152" y="2780928"/>
            <a:ext cx="2952328" cy="830997"/>
          </a:xfrm>
          <a:prstGeom prst="rect">
            <a:avLst/>
          </a:prstGeom>
          <a:noFill/>
        </p:spPr>
        <p:txBody>
          <a:bodyPr wrap="square" rtlCol="0">
            <a:spAutoFit/>
          </a:bodyPr>
          <a:lstStyle/>
          <a:p>
            <a:pPr algn="just">
              <a:buFontTx/>
              <a:buChar char="-"/>
            </a:pPr>
            <a:r>
              <a:rPr lang="it-IT" sz="2400" dirty="0" smtClean="0"/>
              <a:t> Non scegliere è comunque scegliere</a:t>
            </a:r>
          </a:p>
        </p:txBody>
      </p:sp>
      <p:sp>
        <p:nvSpPr>
          <p:cNvPr id="12" name="CasellaDiTesto 11"/>
          <p:cNvSpPr txBox="1"/>
          <p:nvPr/>
        </p:nvSpPr>
        <p:spPr>
          <a:xfrm>
            <a:off x="5364088" y="4725144"/>
            <a:ext cx="3240360" cy="830997"/>
          </a:xfrm>
          <a:prstGeom prst="rect">
            <a:avLst/>
          </a:prstGeom>
          <a:noFill/>
        </p:spPr>
        <p:txBody>
          <a:bodyPr wrap="square" rtlCol="0">
            <a:spAutoFit/>
          </a:bodyPr>
          <a:lstStyle/>
          <a:p>
            <a:pPr algn="just">
              <a:buFontTx/>
              <a:buChar char="-"/>
            </a:pPr>
            <a:r>
              <a:rPr lang="it-IT" sz="2400" smtClean="0"/>
              <a:t> Una </a:t>
            </a:r>
            <a:r>
              <a:rPr lang="it-IT" sz="2400" dirty="0" smtClean="0"/>
              <a:t>scelta esclude per sempre tutte le altre</a:t>
            </a:r>
          </a:p>
        </p:txBody>
      </p:sp>
      <p:cxnSp>
        <p:nvCxnSpPr>
          <p:cNvPr id="14" name="Connettore 2 13"/>
          <p:cNvCxnSpPr/>
          <p:nvPr/>
        </p:nvCxnSpPr>
        <p:spPr>
          <a:xfrm flipH="1">
            <a:off x="1907704" y="1988840"/>
            <a:ext cx="1656184"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Connettore 2 15"/>
          <p:cNvCxnSpPr/>
          <p:nvPr/>
        </p:nvCxnSpPr>
        <p:spPr>
          <a:xfrm flipH="1">
            <a:off x="3203848" y="2420888"/>
            <a:ext cx="720080" cy="12241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Connettore 2 17"/>
          <p:cNvCxnSpPr/>
          <p:nvPr/>
        </p:nvCxnSpPr>
        <p:spPr>
          <a:xfrm>
            <a:off x="4716016" y="2348880"/>
            <a:ext cx="1296144" cy="18722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Connettore 2 19"/>
          <p:cNvCxnSpPr/>
          <p:nvPr/>
        </p:nvCxnSpPr>
        <p:spPr>
          <a:xfrm>
            <a:off x="5220072" y="1988840"/>
            <a:ext cx="1224136"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CasellaDiTesto 14"/>
          <p:cNvSpPr txBox="1"/>
          <p:nvPr/>
        </p:nvSpPr>
        <p:spPr>
          <a:xfrm>
            <a:off x="4786314" y="214290"/>
            <a:ext cx="3312368"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it-IT" sz="3200" dirty="0" smtClean="0"/>
              <a:t>E’ il frutto delle sue scelte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3500430" y="428604"/>
            <a:ext cx="1368152"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it-IT" sz="3200" dirty="0" smtClean="0"/>
              <a:t>SCELTA</a:t>
            </a:r>
          </a:p>
        </p:txBody>
      </p:sp>
      <p:sp>
        <p:nvSpPr>
          <p:cNvPr id="4" name="CasellaDiTesto 3"/>
          <p:cNvSpPr txBox="1"/>
          <p:nvPr/>
        </p:nvSpPr>
        <p:spPr>
          <a:xfrm>
            <a:off x="500034" y="1857364"/>
            <a:ext cx="1512168" cy="584775"/>
          </a:xfrm>
          <a:prstGeom prst="rect">
            <a:avLst/>
          </a:prstGeom>
          <a:noFill/>
        </p:spPr>
        <p:txBody>
          <a:bodyPr wrap="square" rtlCol="0">
            <a:spAutoFit/>
          </a:bodyPr>
          <a:lstStyle/>
          <a:p>
            <a:pPr algn="just"/>
            <a:r>
              <a:rPr lang="it-IT" sz="3200" dirty="0" smtClean="0"/>
              <a:t>LIBERA</a:t>
            </a:r>
          </a:p>
        </p:txBody>
      </p:sp>
      <p:cxnSp>
        <p:nvCxnSpPr>
          <p:cNvPr id="14" name="Connettore 2 13"/>
          <p:cNvCxnSpPr/>
          <p:nvPr/>
        </p:nvCxnSpPr>
        <p:spPr>
          <a:xfrm flipH="1">
            <a:off x="1785918" y="1071546"/>
            <a:ext cx="1656184"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CasellaDiTesto 20"/>
          <p:cNvSpPr txBox="1"/>
          <p:nvPr/>
        </p:nvSpPr>
        <p:spPr>
          <a:xfrm>
            <a:off x="2786050" y="2143116"/>
            <a:ext cx="5643602" cy="156966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it-IT" sz="3200" dirty="0" smtClean="0"/>
              <a:t>Per </a:t>
            </a:r>
            <a:r>
              <a:rPr lang="it-IT" sz="3200" dirty="0" err="1" smtClean="0"/>
              <a:t>Hegel</a:t>
            </a:r>
            <a:r>
              <a:rPr lang="it-IT" sz="3200" dirty="0" smtClean="0"/>
              <a:t> la realtà è governata dalla necessità, non è aperta alla categoria della possibilità</a:t>
            </a:r>
          </a:p>
        </p:txBody>
      </p:sp>
      <p:sp>
        <p:nvSpPr>
          <p:cNvPr id="22" name="CasellaDiTesto 21"/>
          <p:cNvSpPr txBox="1"/>
          <p:nvPr/>
        </p:nvSpPr>
        <p:spPr>
          <a:xfrm>
            <a:off x="1428728" y="4143380"/>
            <a:ext cx="7143800" cy="15696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it-IT" sz="3200" smtClean="0"/>
              <a:t>Per Kierkegaard </a:t>
            </a:r>
            <a:r>
              <a:rPr lang="it-IT" sz="3200" dirty="0" smtClean="0"/>
              <a:t>l’uomo non ha una natura predeterminata: siamo il risultato delle nostre scelte</a:t>
            </a:r>
          </a:p>
        </p:txBody>
      </p:sp>
      <p:sp>
        <p:nvSpPr>
          <p:cNvPr id="23" name="Rettangolo arrotondato 22"/>
          <p:cNvSpPr/>
          <p:nvPr/>
        </p:nvSpPr>
        <p:spPr>
          <a:xfrm>
            <a:off x="5214942" y="5357826"/>
            <a:ext cx="2376264" cy="93610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it-IT" sz="3200" dirty="0" smtClean="0"/>
              <a:t>ANGOSCIA</a:t>
            </a:r>
            <a:endParaRPr lang="it-IT"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bg/>
                                          </p:spTgt>
                                        </p:tgtEl>
                                        <p:attrNameLst>
                                          <p:attrName>style.visibility</p:attrName>
                                        </p:attrNameLst>
                                      </p:cBhvr>
                                      <p:to>
                                        <p:strVal val="visible"/>
                                      </p:to>
                                    </p:set>
                                    <p:animEffect transition="in" filter="fade">
                                      <p:cBhvr>
                                        <p:cTn id="7" dur="2000"/>
                                        <p:tgtEl>
                                          <p:spTgt spid="21">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xEl>
                                              <p:pRg st="0" end="0"/>
                                            </p:txEl>
                                          </p:spTgt>
                                        </p:tgtEl>
                                        <p:attrNameLst>
                                          <p:attrName>style.visibility</p:attrName>
                                        </p:attrNameLst>
                                      </p:cBhvr>
                                      <p:to>
                                        <p:strVal val="visible"/>
                                      </p:to>
                                    </p:set>
                                    <p:animEffect transition="in" filter="fade">
                                      <p:cBhvr>
                                        <p:cTn id="10" dur="20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allAtOnce"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3428992" y="357166"/>
            <a:ext cx="1368152"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it-IT" sz="3200" dirty="0" smtClean="0"/>
              <a:t>SCELTA</a:t>
            </a:r>
          </a:p>
        </p:txBody>
      </p:sp>
      <p:sp>
        <p:nvSpPr>
          <p:cNvPr id="4" name="CasellaDiTesto 3"/>
          <p:cNvSpPr txBox="1"/>
          <p:nvPr/>
        </p:nvSpPr>
        <p:spPr>
          <a:xfrm>
            <a:off x="428596" y="1428736"/>
            <a:ext cx="1512168" cy="584775"/>
          </a:xfrm>
          <a:prstGeom prst="rect">
            <a:avLst/>
          </a:prstGeom>
          <a:noFill/>
        </p:spPr>
        <p:txBody>
          <a:bodyPr wrap="square" rtlCol="0">
            <a:spAutoFit/>
          </a:bodyPr>
          <a:lstStyle/>
          <a:p>
            <a:pPr algn="just"/>
            <a:r>
              <a:rPr lang="it-IT" sz="3200" dirty="0" smtClean="0"/>
              <a:t>LIBERA</a:t>
            </a:r>
          </a:p>
        </p:txBody>
      </p:sp>
      <p:sp>
        <p:nvSpPr>
          <p:cNvPr id="6" name="CasellaDiTesto 5"/>
          <p:cNvSpPr txBox="1"/>
          <p:nvPr/>
        </p:nvSpPr>
        <p:spPr>
          <a:xfrm>
            <a:off x="1000100" y="2500306"/>
            <a:ext cx="2664296" cy="584775"/>
          </a:xfrm>
          <a:prstGeom prst="rect">
            <a:avLst/>
          </a:prstGeom>
          <a:noFill/>
        </p:spPr>
        <p:txBody>
          <a:bodyPr wrap="square" rtlCol="0">
            <a:spAutoFit/>
          </a:bodyPr>
          <a:lstStyle/>
          <a:p>
            <a:pPr algn="just"/>
            <a:r>
              <a:rPr lang="it-IT" sz="3200" dirty="0" smtClean="0"/>
              <a:t>POSSIBILITA’</a:t>
            </a:r>
          </a:p>
        </p:txBody>
      </p:sp>
      <p:sp>
        <p:nvSpPr>
          <p:cNvPr id="10" name="CasellaDiTesto 9"/>
          <p:cNvSpPr txBox="1"/>
          <p:nvPr/>
        </p:nvSpPr>
        <p:spPr>
          <a:xfrm>
            <a:off x="467544" y="4365104"/>
            <a:ext cx="4536504" cy="169277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buFontTx/>
              <a:buChar char="-"/>
            </a:pPr>
            <a:r>
              <a:rPr lang="it-IT" sz="2400" dirty="0" smtClean="0"/>
              <a:t> </a:t>
            </a:r>
            <a:r>
              <a:rPr lang="it-IT" sz="3200" b="1" dirty="0" err="1" smtClean="0"/>
              <a:t>INFINITE</a:t>
            </a:r>
            <a:r>
              <a:rPr lang="it-IT" sz="2400" dirty="0" err="1" smtClean="0"/>
              <a:t>…</a:t>
            </a:r>
            <a:endParaRPr lang="it-IT" sz="2400" dirty="0" smtClean="0"/>
          </a:p>
          <a:p>
            <a:pPr algn="just">
              <a:buFontTx/>
              <a:buChar char="-"/>
            </a:pPr>
            <a:r>
              <a:rPr lang="it-IT" sz="2400" dirty="0"/>
              <a:t> </a:t>
            </a:r>
            <a:r>
              <a:rPr lang="it-IT" sz="2400" dirty="0" smtClean="0"/>
              <a:t>… tra cui la possibilità dell’</a:t>
            </a:r>
            <a:r>
              <a:rPr lang="it-IT" sz="2400" b="1" dirty="0" smtClean="0"/>
              <a:t>ERRORE</a:t>
            </a:r>
            <a:r>
              <a:rPr lang="it-IT" sz="2400" dirty="0" smtClean="0"/>
              <a:t>, dell’annullamento di sé, della perdizione</a:t>
            </a:r>
          </a:p>
        </p:txBody>
      </p:sp>
      <p:cxnSp>
        <p:nvCxnSpPr>
          <p:cNvPr id="14" name="Connettore 2 13"/>
          <p:cNvCxnSpPr/>
          <p:nvPr/>
        </p:nvCxnSpPr>
        <p:spPr>
          <a:xfrm flipH="1">
            <a:off x="1643042" y="785794"/>
            <a:ext cx="1656184"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Connettore 2 15"/>
          <p:cNvCxnSpPr/>
          <p:nvPr/>
        </p:nvCxnSpPr>
        <p:spPr>
          <a:xfrm flipH="1">
            <a:off x="2786050" y="1142984"/>
            <a:ext cx="720080" cy="12241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17" name="Gruppo 16"/>
          <p:cNvGrpSpPr/>
          <p:nvPr/>
        </p:nvGrpSpPr>
        <p:grpSpPr>
          <a:xfrm>
            <a:off x="4286248" y="1071546"/>
            <a:ext cx="4316490" cy="2882030"/>
            <a:chOff x="755576" y="332656"/>
            <a:chExt cx="8064896" cy="6179914"/>
          </a:xfrm>
        </p:grpSpPr>
        <p:pic>
          <p:nvPicPr>
            <p:cNvPr id="19" name="Picture 2" descr="Risultati immagini per dubbio"/>
            <p:cNvPicPr>
              <a:picLocks noChangeAspect="1" noChangeArrowheads="1"/>
            </p:cNvPicPr>
            <p:nvPr/>
          </p:nvPicPr>
          <p:blipFill>
            <a:blip r:embed="rId2" cstate="print"/>
            <a:srcRect/>
            <a:stretch>
              <a:fillRect/>
            </a:stretch>
          </p:blipFill>
          <p:spPr bwMode="auto">
            <a:xfrm>
              <a:off x="3059832" y="1916832"/>
              <a:ext cx="3095625" cy="3095625"/>
            </a:xfrm>
            <a:prstGeom prst="rect">
              <a:avLst/>
            </a:prstGeom>
            <a:noFill/>
          </p:spPr>
        </p:pic>
        <p:sp>
          <p:nvSpPr>
            <p:cNvPr id="21" name="Rettangolo 20"/>
            <p:cNvSpPr/>
            <p:nvPr/>
          </p:nvSpPr>
          <p:spPr>
            <a:xfrm>
              <a:off x="1619672" y="620688"/>
              <a:ext cx="50526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2" name="Rettangolo 21"/>
            <p:cNvSpPr/>
            <p:nvPr/>
          </p:nvSpPr>
          <p:spPr>
            <a:xfrm>
              <a:off x="2267744" y="1196752"/>
              <a:ext cx="50526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3" name="Rettangolo 22"/>
            <p:cNvSpPr/>
            <p:nvPr/>
          </p:nvSpPr>
          <p:spPr>
            <a:xfrm>
              <a:off x="5940152" y="3501008"/>
              <a:ext cx="50526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4" name="Rettangolo 23"/>
            <p:cNvSpPr/>
            <p:nvPr/>
          </p:nvSpPr>
          <p:spPr>
            <a:xfrm>
              <a:off x="7452320" y="2564904"/>
              <a:ext cx="50526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5" name="Rettangolo 24"/>
            <p:cNvSpPr/>
            <p:nvPr/>
          </p:nvSpPr>
          <p:spPr>
            <a:xfrm>
              <a:off x="5580112" y="1916832"/>
              <a:ext cx="50526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6" name="Rettangolo 25"/>
            <p:cNvSpPr/>
            <p:nvPr/>
          </p:nvSpPr>
          <p:spPr>
            <a:xfrm>
              <a:off x="8172400" y="5373216"/>
              <a:ext cx="50526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7" name="Rettangolo 26"/>
            <p:cNvSpPr/>
            <p:nvPr/>
          </p:nvSpPr>
          <p:spPr>
            <a:xfrm>
              <a:off x="4932040" y="332656"/>
              <a:ext cx="50526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8" name="Rettangolo 27"/>
            <p:cNvSpPr/>
            <p:nvPr/>
          </p:nvSpPr>
          <p:spPr>
            <a:xfrm>
              <a:off x="3635896" y="5589240"/>
              <a:ext cx="50526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9" name="Rettangolo 28"/>
            <p:cNvSpPr/>
            <p:nvPr/>
          </p:nvSpPr>
          <p:spPr>
            <a:xfrm>
              <a:off x="755576" y="1844824"/>
              <a:ext cx="50526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0" name="Rettangolo 29"/>
            <p:cNvSpPr/>
            <p:nvPr/>
          </p:nvSpPr>
          <p:spPr>
            <a:xfrm>
              <a:off x="7380312" y="4941168"/>
              <a:ext cx="50526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1" name="Rettangolo 30"/>
            <p:cNvSpPr/>
            <p:nvPr/>
          </p:nvSpPr>
          <p:spPr>
            <a:xfrm>
              <a:off x="2843808" y="3789040"/>
              <a:ext cx="50526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2" name="Rettangolo 31"/>
            <p:cNvSpPr/>
            <p:nvPr/>
          </p:nvSpPr>
          <p:spPr>
            <a:xfrm>
              <a:off x="1763688" y="2636912"/>
              <a:ext cx="50526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3" name="Rettangolo 32"/>
            <p:cNvSpPr/>
            <p:nvPr/>
          </p:nvSpPr>
          <p:spPr>
            <a:xfrm>
              <a:off x="5004048" y="5085184"/>
              <a:ext cx="50526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4" name="Rettangolo 33"/>
            <p:cNvSpPr/>
            <p:nvPr/>
          </p:nvSpPr>
          <p:spPr>
            <a:xfrm>
              <a:off x="3851920" y="1268760"/>
              <a:ext cx="50526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5" name="Rettangolo 34"/>
            <p:cNvSpPr/>
            <p:nvPr/>
          </p:nvSpPr>
          <p:spPr>
            <a:xfrm>
              <a:off x="1115616" y="4797152"/>
              <a:ext cx="50526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6" name="Rettangolo 35"/>
            <p:cNvSpPr/>
            <p:nvPr/>
          </p:nvSpPr>
          <p:spPr>
            <a:xfrm>
              <a:off x="6804248" y="548680"/>
              <a:ext cx="50526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7" name="Rettangolo arrotondato 36"/>
            <p:cNvSpPr/>
            <p:nvPr/>
          </p:nvSpPr>
          <p:spPr>
            <a:xfrm>
              <a:off x="6444208" y="1412776"/>
              <a:ext cx="2376264" cy="93610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it-IT" sz="1600" dirty="0" smtClean="0"/>
                <a:t>ANGOSCIA</a:t>
              </a:r>
              <a:endParaRPr lang="it-IT" sz="1600" dirty="0"/>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597</TotalTime>
  <Words>3051</Words>
  <Application>Microsoft Office PowerPoint</Application>
  <PresentationFormat>Presentazione su schermo (4:3)</PresentationFormat>
  <Paragraphs>251</Paragraphs>
  <Slides>40</Slides>
  <Notes>0</Notes>
  <HiddenSlides>0</HiddenSlides>
  <MMClips>0</MMClips>
  <ScaleCrop>false</ScaleCrop>
  <HeadingPairs>
    <vt:vector size="4" baseType="variant">
      <vt:variant>
        <vt:lpstr>Tema</vt:lpstr>
      </vt:variant>
      <vt:variant>
        <vt:i4>1</vt:i4>
      </vt:variant>
      <vt:variant>
        <vt:lpstr>Titoli diapositive</vt:lpstr>
      </vt:variant>
      <vt:variant>
        <vt:i4>40</vt:i4>
      </vt:variant>
    </vt:vector>
  </HeadingPairs>
  <TitlesOfParts>
    <vt:vector size="41" baseType="lpstr">
      <vt:lpstr>Tema di Office</vt:lpstr>
      <vt:lpstr>Søren Kierkegaard</vt:lpstr>
      <vt:lpstr>Diapositiva 2</vt:lpstr>
      <vt:lpstr>Diapositiva 3</vt:lpstr>
      <vt:lpstr>Diapositiva 4</vt:lpstr>
      <vt:lpstr>La domanda fondamentale</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Disperazione</vt:lpstr>
      <vt:lpstr>Diapositiva 17</vt:lpstr>
      <vt:lpstr>Diapositiva 18</vt:lpstr>
      <vt:lpstr>Uomo disperato</vt:lpstr>
      <vt:lpstr>Diapositiva 20</vt:lpstr>
      <vt:lpstr>Diapositiva 21</vt:lpstr>
      <vt:lpstr>Diapositiva 22</vt:lpstr>
      <vt:lpstr>AUT-AUT</vt:lpstr>
      <vt:lpstr>Diapositiva 24</vt:lpstr>
      <vt:lpstr>Diapositiva 25</vt:lpstr>
      <vt:lpstr>Diapositiva 26</vt:lpstr>
      <vt:lpstr>Diapositiva 27</vt:lpstr>
      <vt:lpstr>Uomo estetico</vt:lpstr>
      <vt:lpstr>Uomo estetico</vt:lpstr>
      <vt:lpstr>Uomo estetico</vt:lpstr>
      <vt:lpstr>Uomo estetico</vt:lpstr>
      <vt:lpstr>Uomo estetico</vt:lpstr>
      <vt:lpstr>Uomo etico</vt:lpstr>
      <vt:lpstr>Uomo etico</vt:lpstr>
      <vt:lpstr>Uomo etico</vt:lpstr>
      <vt:lpstr>Uomo religioso</vt:lpstr>
      <vt:lpstr>Diapositiva 37</vt:lpstr>
      <vt:lpstr>Uomo religioso</vt:lpstr>
      <vt:lpstr>Uomo religioso</vt:lpstr>
      <vt:lpstr>Diapositiva 40</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Søren Kierkegaard</dc:title>
  <dc:creator>Simone</dc:creator>
  <cp:lastModifiedBy>simone.dell@libero.it</cp:lastModifiedBy>
  <cp:revision>31</cp:revision>
  <dcterms:created xsi:type="dcterms:W3CDTF">2017-12-19T08:11:33Z</dcterms:created>
  <dcterms:modified xsi:type="dcterms:W3CDTF">2023-01-19T17:30:44Z</dcterms:modified>
</cp:coreProperties>
</file>